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1" r:id="rId2"/>
    <p:sldId id="351" r:id="rId3"/>
    <p:sldId id="352" r:id="rId4"/>
    <p:sldId id="353" r:id="rId5"/>
    <p:sldId id="355" r:id="rId6"/>
    <p:sldId id="363" r:id="rId7"/>
    <p:sldId id="362" r:id="rId8"/>
  </p:sldIdLst>
  <p:sldSz cx="12190413" cy="6859588"/>
  <p:notesSz cx="6797675" cy="987425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44216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88433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32649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176864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721079" algn="l" defTabSz="108843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265296" algn="l" defTabSz="108843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809512" algn="l" defTabSz="108843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353728" algn="l" defTabSz="1088433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1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CECB"/>
    <a:srgbClr val="FF376D"/>
    <a:srgbClr val="FFA3BB"/>
    <a:srgbClr val="FF5D87"/>
    <a:srgbClr val="FF2568"/>
    <a:srgbClr val="EA0048"/>
    <a:srgbClr val="98002E"/>
    <a:srgbClr val="C4003D"/>
    <a:srgbClr val="ED1A3B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1" autoAdjust="0"/>
    <p:restoredTop sz="94627" autoAdjust="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2880"/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950" y="-90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08A8E0-14E4-45C3-93B7-CACDCB20EB68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FE742C-3480-45B9-B691-C30241BA0CE7}">
      <dgm:prSet phldrT="[Text]" custT="1"/>
      <dgm:spPr/>
      <dgm:t>
        <a:bodyPr/>
        <a:lstStyle/>
        <a:p>
          <a:r>
            <a:rPr lang="he-IL" sz="1600" b="0">
              <a:latin typeface="Segoe UI Semilight" panose="020B0402040204020203" pitchFamily="34" charset="0"/>
              <a:cs typeface="Segoe UI Semilight" panose="020B0402040204020203" pitchFamily="34" charset="0"/>
            </a:rPr>
            <a:t>זרע</a:t>
          </a:r>
          <a:endParaRPr lang="en-US" sz="16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28502F03-6344-4E90-8C40-FFFD2F8684E9}" type="parTrans" cxnId="{A6722A8C-EEC9-495D-B6CC-4A8876120E13}">
      <dgm:prSet/>
      <dgm:spPr/>
      <dgm:t>
        <a:bodyPr/>
        <a:lstStyle/>
        <a:p>
          <a:endParaRPr lang="en-US" sz="24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D6F74926-F72E-4520-9D8A-32507F9848E8}" type="sibTrans" cxnId="{A6722A8C-EEC9-495D-B6CC-4A8876120E13}">
      <dgm:prSet/>
      <dgm:spPr/>
      <dgm:t>
        <a:bodyPr/>
        <a:lstStyle/>
        <a:p>
          <a:endParaRPr lang="en-US" sz="24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ABD52C67-32F4-4CE4-857F-E4CAC42EC6D7}">
      <dgm:prSet phldrT="[Text]" custT="1"/>
      <dgm:spPr/>
      <dgm:t>
        <a:bodyPr/>
        <a:lstStyle/>
        <a:p>
          <a:r>
            <a:rPr lang="he-IL" sz="1600" b="0">
              <a:latin typeface="Segoe UI Semilight" panose="020B0402040204020203" pitchFamily="34" charset="0"/>
              <a:cs typeface="Segoe UI Semilight" panose="020B0402040204020203" pitchFamily="34" charset="0"/>
            </a:rPr>
            <a:t>גידול</a:t>
          </a:r>
          <a:endParaRPr lang="en-US" sz="16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D905EC6B-D231-42BE-8A7E-3AD70EE701F6}" type="parTrans" cxnId="{1318F0B9-6261-410A-AF68-C876A4B7042F}">
      <dgm:prSet/>
      <dgm:spPr/>
      <dgm:t>
        <a:bodyPr/>
        <a:lstStyle/>
        <a:p>
          <a:endParaRPr lang="en-US" sz="24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0FD83EB4-5B99-41BE-AE7A-F3EDC6D936D4}" type="sibTrans" cxnId="{1318F0B9-6261-410A-AF68-C876A4B7042F}">
      <dgm:prSet/>
      <dgm:spPr/>
      <dgm:t>
        <a:bodyPr/>
        <a:lstStyle/>
        <a:p>
          <a:endParaRPr lang="en-US" sz="24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6A0C1B28-AB54-4D03-8303-2E126D53EEBA}">
      <dgm:prSet phldrT="[Text]" custT="1"/>
      <dgm:spPr/>
      <dgm:t>
        <a:bodyPr/>
        <a:lstStyle/>
        <a:p>
          <a:r>
            <a:rPr lang="he-IL" sz="1600" b="0">
              <a:latin typeface="Segoe UI Semilight" panose="020B0402040204020203" pitchFamily="34" charset="0"/>
              <a:cs typeface="Segoe UI Semilight" panose="020B0402040204020203" pitchFamily="34" charset="0"/>
            </a:rPr>
            <a:t>ריבוי</a:t>
          </a:r>
          <a:endParaRPr lang="en-US" sz="16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E6F7FD41-58C6-408D-B6E9-B1301401FC0C}" type="parTrans" cxnId="{FFCAA4F8-5414-40F6-B15F-1418349398AD}">
      <dgm:prSet/>
      <dgm:spPr/>
      <dgm:t>
        <a:bodyPr/>
        <a:lstStyle/>
        <a:p>
          <a:endParaRPr lang="en-US" sz="24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5E8BA8AB-9483-4515-B11D-2E2606977C05}" type="sibTrans" cxnId="{FFCAA4F8-5414-40F6-B15F-1418349398AD}">
      <dgm:prSet/>
      <dgm:spPr/>
      <dgm:t>
        <a:bodyPr/>
        <a:lstStyle/>
        <a:p>
          <a:endParaRPr lang="en-US" sz="24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D838FC0C-6EC4-4FA2-BD59-74E165819409}">
      <dgm:prSet phldrT="[Text]" custT="1"/>
      <dgm:spPr/>
      <dgm:t>
        <a:bodyPr/>
        <a:lstStyle/>
        <a:p>
          <a:r>
            <a:rPr lang="he-IL" sz="1600" b="0">
              <a:latin typeface="Segoe UI Semilight" panose="020B0402040204020203" pitchFamily="34" charset="0"/>
              <a:cs typeface="Segoe UI Semilight" panose="020B0402040204020203" pitchFamily="34" charset="0"/>
            </a:rPr>
            <a:t>מיצוי</a:t>
          </a:r>
          <a:endParaRPr lang="en-US" sz="16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6B326E02-4A3B-4099-8328-73F07A8042D8}" type="parTrans" cxnId="{BBB98A44-DD72-43FD-A250-523CC4317AD9}">
      <dgm:prSet/>
      <dgm:spPr/>
      <dgm:t>
        <a:bodyPr/>
        <a:lstStyle/>
        <a:p>
          <a:endParaRPr lang="en-US" sz="24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DFAF3295-E9CD-4871-BD19-3A9EE70D5FD8}" type="sibTrans" cxnId="{BBB98A44-DD72-43FD-A250-523CC4317AD9}">
      <dgm:prSet/>
      <dgm:spPr/>
      <dgm:t>
        <a:bodyPr/>
        <a:lstStyle/>
        <a:p>
          <a:endParaRPr lang="en-US" sz="24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8792BA59-974B-4D66-A51C-83B4928F3EC7}">
      <dgm:prSet phldrT="[Text]" custT="1"/>
      <dgm:spPr/>
      <dgm:t>
        <a:bodyPr/>
        <a:lstStyle/>
        <a:p>
          <a:r>
            <a:rPr lang="he-IL" sz="1600" b="0">
              <a:latin typeface="Segoe UI Semilight" panose="020B0402040204020203" pitchFamily="34" charset="0"/>
              <a:cs typeface="Segoe UI Semilight" panose="020B0402040204020203" pitchFamily="34" charset="0"/>
            </a:rPr>
            <a:t>חומר פעיל</a:t>
          </a:r>
          <a:endParaRPr lang="en-US" sz="16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2BB6F21A-C299-4842-9882-E81D3EDDAB4D}" type="parTrans" cxnId="{C25403BE-12D8-4CAD-A6C7-442D3DD11691}">
      <dgm:prSet/>
      <dgm:spPr/>
      <dgm:t>
        <a:bodyPr/>
        <a:lstStyle/>
        <a:p>
          <a:endParaRPr lang="en-US" sz="24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DBB676E9-ACA3-411F-8FA1-39E66E53AF86}" type="sibTrans" cxnId="{C25403BE-12D8-4CAD-A6C7-442D3DD11691}">
      <dgm:prSet/>
      <dgm:spPr/>
      <dgm:t>
        <a:bodyPr/>
        <a:lstStyle/>
        <a:p>
          <a:endParaRPr lang="en-US" sz="24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3D85795E-1037-4890-93CD-8A0358F32867}">
      <dgm:prSet phldrT="[Text]" custT="1"/>
      <dgm:spPr/>
      <dgm:t>
        <a:bodyPr/>
        <a:lstStyle/>
        <a:p>
          <a:r>
            <a:rPr lang="he-IL" sz="1600" b="0">
              <a:latin typeface="Segoe UI Semilight" panose="020B0402040204020203" pitchFamily="34" charset="0"/>
              <a:cs typeface="Segoe UI Semilight" panose="020B0402040204020203" pitchFamily="34" charset="0"/>
            </a:rPr>
            <a:t>תרופה לצרכן</a:t>
          </a:r>
          <a:endParaRPr lang="en-US" sz="16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F568B69D-3A96-46B3-A950-A128CFC40653}" type="parTrans" cxnId="{806B84E6-DDC0-4129-9A07-3AEFEC506EBE}">
      <dgm:prSet/>
      <dgm:spPr/>
      <dgm:t>
        <a:bodyPr/>
        <a:lstStyle/>
        <a:p>
          <a:endParaRPr lang="en-US" sz="24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DCFC60BB-9300-4BD4-BA00-3C0AA60DEAD5}" type="sibTrans" cxnId="{806B84E6-DDC0-4129-9A07-3AEFEC506EBE}">
      <dgm:prSet/>
      <dgm:spPr/>
      <dgm:t>
        <a:bodyPr/>
        <a:lstStyle/>
        <a:p>
          <a:endParaRPr lang="en-US" sz="2400" b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09C4E449-9AFF-45D1-8FCB-45D0EF217A43}" type="pres">
      <dgm:prSet presAssocID="{2308A8E0-14E4-45C3-93B7-CACDCB20EB6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D381B42B-DB93-48CD-9B7F-4FAC0C0B7E0D}" type="pres">
      <dgm:prSet presAssocID="{2CFE742C-3480-45B9-B691-C30241BA0CE7}" presName="Accent1" presStyleCnt="0"/>
      <dgm:spPr/>
    </dgm:pt>
    <dgm:pt modelId="{629DD362-EF11-4B70-AA30-5E396A5FEFF2}" type="pres">
      <dgm:prSet presAssocID="{2CFE742C-3480-45B9-B691-C30241BA0CE7}" presName="Accent" presStyleLbl="node1" presStyleIdx="0" presStyleCnt="6"/>
      <dgm:spPr>
        <a:solidFill>
          <a:srgbClr val="98002E"/>
        </a:solidFill>
      </dgm:spPr>
    </dgm:pt>
    <dgm:pt modelId="{02B0A40D-900D-4106-9A53-590BCC74C8C3}" type="pres">
      <dgm:prSet presAssocID="{2CFE742C-3480-45B9-B691-C30241BA0CE7}" presName="Parent1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9AA3A21-7D45-47F8-8F92-CC0A0CD2DDB4}" type="pres">
      <dgm:prSet presAssocID="{ABD52C67-32F4-4CE4-857F-E4CAC42EC6D7}" presName="Accent2" presStyleCnt="0"/>
      <dgm:spPr/>
    </dgm:pt>
    <dgm:pt modelId="{2C2BA2F3-B85E-4FEA-A5F6-9C666B6EBA06}" type="pres">
      <dgm:prSet presAssocID="{ABD52C67-32F4-4CE4-857F-E4CAC42EC6D7}" presName="Accent" presStyleLbl="node1" presStyleIdx="1" presStyleCnt="6"/>
      <dgm:spPr>
        <a:solidFill>
          <a:srgbClr val="C4003D"/>
        </a:solidFill>
      </dgm:spPr>
    </dgm:pt>
    <dgm:pt modelId="{49514E57-A69E-4271-88E1-FCA2BE16A076}" type="pres">
      <dgm:prSet presAssocID="{ABD52C67-32F4-4CE4-857F-E4CAC42EC6D7}" presName="Parent2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9D8744-B5E0-4862-BAE8-DA5890ED1FB5}" type="pres">
      <dgm:prSet presAssocID="{6A0C1B28-AB54-4D03-8303-2E126D53EEBA}" presName="Accent3" presStyleCnt="0"/>
      <dgm:spPr/>
    </dgm:pt>
    <dgm:pt modelId="{CAD0EBEA-8317-4BFC-B575-E6B2D33E21B5}" type="pres">
      <dgm:prSet presAssocID="{6A0C1B28-AB54-4D03-8303-2E126D53EEBA}" presName="Accent" presStyleLbl="node1" presStyleIdx="2" presStyleCnt="6"/>
      <dgm:spPr>
        <a:solidFill>
          <a:srgbClr val="EA0048"/>
        </a:solidFill>
      </dgm:spPr>
    </dgm:pt>
    <dgm:pt modelId="{965B1843-7658-45A2-88E1-BBA70FEDC730}" type="pres">
      <dgm:prSet presAssocID="{6A0C1B28-AB54-4D03-8303-2E126D53EEBA}" presName="Parent3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C09823-CF77-4AD4-82FF-D8927E7DF5AF}" type="pres">
      <dgm:prSet presAssocID="{D838FC0C-6EC4-4FA2-BD59-74E165819409}" presName="Accent4" presStyleCnt="0"/>
      <dgm:spPr/>
    </dgm:pt>
    <dgm:pt modelId="{8F1DA5E8-5C2F-4510-AF9D-E47B49012ADD}" type="pres">
      <dgm:prSet presAssocID="{D838FC0C-6EC4-4FA2-BD59-74E165819409}" presName="Accent" presStyleLbl="node1" presStyleIdx="3" presStyleCnt="6"/>
      <dgm:spPr>
        <a:solidFill>
          <a:srgbClr val="FF2568"/>
        </a:solidFill>
      </dgm:spPr>
    </dgm:pt>
    <dgm:pt modelId="{9AF919F6-C5F5-4717-B46E-13A9868F4021}" type="pres">
      <dgm:prSet presAssocID="{D838FC0C-6EC4-4FA2-BD59-74E165819409}" presName="Parent4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D68F760-2790-47E1-8ACE-0A8E025A3A5D}" type="pres">
      <dgm:prSet presAssocID="{8792BA59-974B-4D66-A51C-83B4928F3EC7}" presName="Accent5" presStyleCnt="0"/>
      <dgm:spPr/>
    </dgm:pt>
    <dgm:pt modelId="{9334ACC9-29CD-44BB-9203-06182AC9226C}" type="pres">
      <dgm:prSet presAssocID="{8792BA59-974B-4D66-A51C-83B4928F3EC7}" presName="Accent" presStyleLbl="node1" presStyleIdx="4" presStyleCnt="6"/>
      <dgm:spPr>
        <a:solidFill>
          <a:srgbClr val="FF5D87"/>
        </a:solidFill>
      </dgm:spPr>
    </dgm:pt>
    <dgm:pt modelId="{55FC0A97-2705-4E80-9459-1FA7A6E304AF}" type="pres">
      <dgm:prSet presAssocID="{8792BA59-974B-4D66-A51C-83B4928F3EC7}" presName="Parent5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11BC948-274C-4429-AFE5-7311242695B0}" type="pres">
      <dgm:prSet presAssocID="{3D85795E-1037-4890-93CD-8A0358F32867}" presName="Accent6" presStyleCnt="0"/>
      <dgm:spPr/>
    </dgm:pt>
    <dgm:pt modelId="{DDC12C80-4811-432E-9806-0D307D3A54A9}" type="pres">
      <dgm:prSet presAssocID="{3D85795E-1037-4890-93CD-8A0358F32867}" presName="Accent" presStyleLbl="node1" presStyleIdx="5" presStyleCnt="6"/>
      <dgm:spPr>
        <a:solidFill>
          <a:srgbClr val="FFA3BB"/>
        </a:solidFill>
      </dgm:spPr>
    </dgm:pt>
    <dgm:pt modelId="{F1129E31-B103-450A-85D8-667ECC994F8B}" type="pres">
      <dgm:prSet presAssocID="{3D85795E-1037-4890-93CD-8A0358F32867}" presName="Parent6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C25403BE-12D8-4CAD-A6C7-442D3DD11691}" srcId="{2308A8E0-14E4-45C3-93B7-CACDCB20EB68}" destId="{8792BA59-974B-4D66-A51C-83B4928F3EC7}" srcOrd="4" destOrd="0" parTransId="{2BB6F21A-C299-4842-9882-E81D3EDDAB4D}" sibTransId="{DBB676E9-ACA3-411F-8FA1-39E66E53AF86}"/>
    <dgm:cxn modelId="{764422B5-C5F3-4D34-AD0B-144B38F2DB1A}" type="presOf" srcId="{2CFE742C-3480-45B9-B691-C30241BA0CE7}" destId="{02B0A40D-900D-4106-9A53-590BCC74C8C3}" srcOrd="0" destOrd="0" presId="urn:microsoft.com/office/officeart/2009/layout/CircleArrowProcess"/>
    <dgm:cxn modelId="{A6722A8C-EEC9-495D-B6CC-4A8876120E13}" srcId="{2308A8E0-14E4-45C3-93B7-CACDCB20EB68}" destId="{2CFE742C-3480-45B9-B691-C30241BA0CE7}" srcOrd="0" destOrd="0" parTransId="{28502F03-6344-4E90-8C40-FFFD2F8684E9}" sibTransId="{D6F74926-F72E-4520-9D8A-32507F9848E8}"/>
    <dgm:cxn modelId="{3F522F39-B603-4F21-A97A-9DB18E620009}" type="presOf" srcId="{2308A8E0-14E4-45C3-93B7-CACDCB20EB68}" destId="{09C4E449-9AFF-45D1-8FCB-45D0EF217A43}" srcOrd="0" destOrd="0" presId="urn:microsoft.com/office/officeart/2009/layout/CircleArrowProcess"/>
    <dgm:cxn modelId="{88DD3161-1EA4-42D0-967B-AE26E49A82AF}" type="presOf" srcId="{3D85795E-1037-4890-93CD-8A0358F32867}" destId="{F1129E31-B103-450A-85D8-667ECC994F8B}" srcOrd="0" destOrd="0" presId="urn:microsoft.com/office/officeart/2009/layout/CircleArrowProcess"/>
    <dgm:cxn modelId="{806B84E6-DDC0-4129-9A07-3AEFEC506EBE}" srcId="{2308A8E0-14E4-45C3-93B7-CACDCB20EB68}" destId="{3D85795E-1037-4890-93CD-8A0358F32867}" srcOrd="5" destOrd="0" parTransId="{F568B69D-3A96-46B3-A950-A128CFC40653}" sibTransId="{DCFC60BB-9300-4BD4-BA00-3C0AA60DEAD5}"/>
    <dgm:cxn modelId="{A532C7F6-81BC-4500-86B9-03D6550A2B5F}" type="presOf" srcId="{D838FC0C-6EC4-4FA2-BD59-74E165819409}" destId="{9AF919F6-C5F5-4717-B46E-13A9868F4021}" srcOrd="0" destOrd="0" presId="urn:microsoft.com/office/officeart/2009/layout/CircleArrowProcess"/>
    <dgm:cxn modelId="{FFCAA4F8-5414-40F6-B15F-1418349398AD}" srcId="{2308A8E0-14E4-45C3-93B7-CACDCB20EB68}" destId="{6A0C1B28-AB54-4D03-8303-2E126D53EEBA}" srcOrd="2" destOrd="0" parTransId="{E6F7FD41-58C6-408D-B6E9-B1301401FC0C}" sibTransId="{5E8BA8AB-9483-4515-B11D-2E2606977C05}"/>
    <dgm:cxn modelId="{9E6A11D2-26F7-4BE0-B416-AE3B285B05F6}" type="presOf" srcId="{ABD52C67-32F4-4CE4-857F-E4CAC42EC6D7}" destId="{49514E57-A69E-4271-88E1-FCA2BE16A076}" srcOrd="0" destOrd="0" presId="urn:microsoft.com/office/officeart/2009/layout/CircleArrowProcess"/>
    <dgm:cxn modelId="{BBB98A44-DD72-43FD-A250-523CC4317AD9}" srcId="{2308A8E0-14E4-45C3-93B7-CACDCB20EB68}" destId="{D838FC0C-6EC4-4FA2-BD59-74E165819409}" srcOrd="3" destOrd="0" parTransId="{6B326E02-4A3B-4099-8328-73F07A8042D8}" sibTransId="{DFAF3295-E9CD-4871-BD19-3A9EE70D5FD8}"/>
    <dgm:cxn modelId="{CD4AAD54-19FD-4677-BE5B-38A37937DC6C}" type="presOf" srcId="{6A0C1B28-AB54-4D03-8303-2E126D53EEBA}" destId="{965B1843-7658-45A2-88E1-BBA70FEDC730}" srcOrd="0" destOrd="0" presId="urn:microsoft.com/office/officeart/2009/layout/CircleArrowProcess"/>
    <dgm:cxn modelId="{1318F0B9-6261-410A-AF68-C876A4B7042F}" srcId="{2308A8E0-14E4-45C3-93B7-CACDCB20EB68}" destId="{ABD52C67-32F4-4CE4-857F-E4CAC42EC6D7}" srcOrd="1" destOrd="0" parTransId="{D905EC6B-D231-42BE-8A7E-3AD70EE701F6}" sibTransId="{0FD83EB4-5B99-41BE-AE7A-F3EDC6D936D4}"/>
    <dgm:cxn modelId="{D868E355-9CCF-4E26-A738-B01373887A3F}" type="presOf" srcId="{8792BA59-974B-4D66-A51C-83B4928F3EC7}" destId="{55FC0A97-2705-4E80-9459-1FA7A6E304AF}" srcOrd="0" destOrd="0" presId="urn:microsoft.com/office/officeart/2009/layout/CircleArrowProcess"/>
    <dgm:cxn modelId="{36C28A83-A891-44DE-AB7E-CA1C122622C3}" type="presParOf" srcId="{09C4E449-9AFF-45D1-8FCB-45D0EF217A43}" destId="{D381B42B-DB93-48CD-9B7F-4FAC0C0B7E0D}" srcOrd="0" destOrd="0" presId="urn:microsoft.com/office/officeart/2009/layout/CircleArrowProcess"/>
    <dgm:cxn modelId="{8F0541C8-FE67-4B4C-8C35-C5827C16CB8F}" type="presParOf" srcId="{D381B42B-DB93-48CD-9B7F-4FAC0C0B7E0D}" destId="{629DD362-EF11-4B70-AA30-5E396A5FEFF2}" srcOrd="0" destOrd="0" presId="urn:microsoft.com/office/officeart/2009/layout/CircleArrowProcess"/>
    <dgm:cxn modelId="{315D4523-55B1-4454-8CD7-3DB39F97EC25}" type="presParOf" srcId="{09C4E449-9AFF-45D1-8FCB-45D0EF217A43}" destId="{02B0A40D-900D-4106-9A53-590BCC74C8C3}" srcOrd="1" destOrd="0" presId="urn:microsoft.com/office/officeart/2009/layout/CircleArrowProcess"/>
    <dgm:cxn modelId="{36A643D1-5402-4391-8E73-0697D5E1A614}" type="presParOf" srcId="{09C4E449-9AFF-45D1-8FCB-45D0EF217A43}" destId="{D9AA3A21-7D45-47F8-8F92-CC0A0CD2DDB4}" srcOrd="2" destOrd="0" presId="urn:microsoft.com/office/officeart/2009/layout/CircleArrowProcess"/>
    <dgm:cxn modelId="{5AE82691-FDF5-4FDE-9F20-5E777195E2D3}" type="presParOf" srcId="{D9AA3A21-7D45-47F8-8F92-CC0A0CD2DDB4}" destId="{2C2BA2F3-B85E-4FEA-A5F6-9C666B6EBA06}" srcOrd="0" destOrd="0" presId="urn:microsoft.com/office/officeart/2009/layout/CircleArrowProcess"/>
    <dgm:cxn modelId="{79C479C3-6B5E-4E60-B8C6-971CD6ADF6B6}" type="presParOf" srcId="{09C4E449-9AFF-45D1-8FCB-45D0EF217A43}" destId="{49514E57-A69E-4271-88E1-FCA2BE16A076}" srcOrd="3" destOrd="0" presId="urn:microsoft.com/office/officeart/2009/layout/CircleArrowProcess"/>
    <dgm:cxn modelId="{4305C08E-E4F8-45A5-B0D8-6115F86AE63F}" type="presParOf" srcId="{09C4E449-9AFF-45D1-8FCB-45D0EF217A43}" destId="{5B9D8744-B5E0-4862-BAE8-DA5890ED1FB5}" srcOrd="4" destOrd="0" presId="urn:microsoft.com/office/officeart/2009/layout/CircleArrowProcess"/>
    <dgm:cxn modelId="{E6CBA0F3-2CA9-49BF-9EC9-44CE36A7EBE2}" type="presParOf" srcId="{5B9D8744-B5E0-4862-BAE8-DA5890ED1FB5}" destId="{CAD0EBEA-8317-4BFC-B575-E6B2D33E21B5}" srcOrd="0" destOrd="0" presId="urn:microsoft.com/office/officeart/2009/layout/CircleArrowProcess"/>
    <dgm:cxn modelId="{D0901A63-51DE-435E-8D17-FF9CF0E4899F}" type="presParOf" srcId="{09C4E449-9AFF-45D1-8FCB-45D0EF217A43}" destId="{965B1843-7658-45A2-88E1-BBA70FEDC730}" srcOrd="5" destOrd="0" presId="urn:microsoft.com/office/officeart/2009/layout/CircleArrowProcess"/>
    <dgm:cxn modelId="{1CB9918D-BE0B-4AC2-9AA1-6396E0D66187}" type="presParOf" srcId="{09C4E449-9AFF-45D1-8FCB-45D0EF217A43}" destId="{E2C09823-CF77-4AD4-82FF-D8927E7DF5AF}" srcOrd="6" destOrd="0" presId="urn:microsoft.com/office/officeart/2009/layout/CircleArrowProcess"/>
    <dgm:cxn modelId="{BFF4A64B-2153-467D-85EC-EB6BFF7FA652}" type="presParOf" srcId="{E2C09823-CF77-4AD4-82FF-D8927E7DF5AF}" destId="{8F1DA5E8-5C2F-4510-AF9D-E47B49012ADD}" srcOrd="0" destOrd="0" presId="urn:microsoft.com/office/officeart/2009/layout/CircleArrowProcess"/>
    <dgm:cxn modelId="{AD742A92-CD0A-4EB4-ADEF-2B369A0DD220}" type="presParOf" srcId="{09C4E449-9AFF-45D1-8FCB-45D0EF217A43}" destId="{9AF919F6-C5F5-4717-B46E-13A9868F4021}" srcOrd="7" destOrd="0" presId="urn:microsoft.com/office/officeart/2009/layout/CircleArrowProcess"/>
    <dgm:cxn modelId="{14209177-F8DA-49A4-9BF6-5AAD966EFB10}" type="presParOf" srcId="{09C4E449-9AFF-45D1-8FCB-45D0EF217A43}" destId="{AD68F760-2790-47E1-8ACE-0A8E025A3A5D}" srcOrd="8" destOrd="0" presId="urn:microsoft.com/office/officeart/2009/layout/CircleArrowProcess"/>
    <dgm:cxn modelId="{12E64D61-0B0B-4180-B9F0-A578714828B1}" type="presParOf" srcId="{AD68F760-2790-47E1-8ACE-0A8E025A3A5D}" destId="{9334ACC9-29CD-44BB-9203-06182AC9226C}" srcOrd="0" destOrd="0" presId="urn:microsoft.com/office/officeart/2009/layout/CircleArrowProcess"/>
    <dgm:cxn modelId="{B1E84FA1-E18B-439C-810B-0EA6070E162B}" type="presParOf" srcId="{09C4E449-9AFF-45D1-8FCB-45D0EF217A43}" destId="{55FC0A97-2705-4E80-9459-1FA7A6E304AF}" srcOrd="9" destOrd="0" presId="urn:microsoft.com/office/officeart/2009/layout/CircleArrowProcess"/>
    <dgm:cxn modelId="{42DA57E8-EA50-4BAA-AE33-A9361E209E3B}" type="presParOf" srcId="{09C4E449-9AFF-45D1-8FCB-45D0EF217A43}" destId="{D11BC948-274C-4429-AFE5-7311242695B0}" srcOrd="10" destOrd="0" presId="urn:microsoft.com/office/officeart/2009/layout/CircleArrowProcess"/>
    <dgm:cxn modelId="{2050B1C4-CD4E-407A-A2EF-A6CE071C2206}" type="presParOf" srcId="{D11BC948-274C-4429-AFE5-7311242695B0}" destId="{DDC12C80-4811-432E-9806-0D307D3A54A9}" srcOrd="0" destOrd="0" presId="urn:microsoft.com/office/officeart/2009/layout/CircleArrowProcess"/>
    <dgm:cxn modelId="{7FF5F148-628A-422F-8C78-527C4CE04B0D}" type="presParOf" srcId="{09C4E449-9AFF-45D1-8FCB-45D0EF217A43}" destId="{F1129E31-B103-450A-85D8-667ECC994F8B}" srcOrd="1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DD362-EF11-4B70-AA30-5E396A5FEFF2}">
      <dsp:nvSpPr>
        <dsp:cNvPr id="0" name=""/>
        <dsp:cNvSpPr/>
      </dsp:nvSpPr>
      <dsp:spPr>
        <a:xfrm>
          <a:off x="3847895" y="0"/>
          <a:ext cx="1544093" cy="154426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98002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0A40D-900D-4106-9A53-590BCC74C8C3}">
      <dsp:nvSpPr>
        <dsp:cNvPr id="0" name=""/>
        <dsp:cNvSpPr/>
      </dsp:nvSpPr>
      <dsp:spPr>
        <a:xfrm>
          <a:off x="4188807" y="559199"/>
          <a:ext cx="861691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kern="1200">
              <a:latin typeface="Segoe UI Semilight" panose="020B0402040204020203" pitchFamily="34" charset="0"/>
              <a:cs typeface="Segoe UI Semilight" panose="020B0402040204020203" pitchFamily="34" charset="0"/>
            </a:rPr>
            <a:t>זרע</a:t>
          </a:r>
          <a:endParaRPr lang="en-US" sz="1600" b="0" kern="120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4188807" y="559199"/>
        <a:ext cx="861691" cy="430560"/>
      </dsp:txXfrm>
    </dsp:sp>
    <dsp:sp modelId="{2C2BA2F3-B85E-4FEA-A5F6-9C666B6EBA06}">
      <dsp:nvSpPr>
        <dsp:cNvPr id="0" name=""/>
        <dsp:cNvSpPr/>
      </dsp:nvSpPr>
      <dsp:spPr>
        <a:xfrm>
          <a:off x="3418932" y="887553"/>
          <a:ext cx="1544093" cy="154426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C4003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14E57-A69E-4271-88E1-FCA2BE16A076}">
      <dsp:nvSpPr>
        <dsp:cNvPr id="0" name=""/>
        <dsp:cNvSpPr/>
      </dsp:nvSpPr>
      <dsp:spPr>
        <a:xfrm>
          <a:off x="3758106" y="1448515"/>
          <a:ext cx="861691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kern="1200">
              <a:latin typeface="Segoe UI Semilight" panose="020B0402040204020203" pitchFamily="34" charset="0"/>
              <a:cs typeface="Segoe UI Semilight" panose="020B0402040204020203" pitchFamily="34" charset="0"/>
            </a:rPr>
            <a:t>גידול</a:t>
          </a:r>
          <a:endParaRPr lang="en-US" sz="1600" b="0" kern="120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3758106" y="1448515"/>
        <a:ext cx="861691" cy="430560"/>
      </dsp:txXfrm>
    </dsp:sp>
    <dsp:sp modelId="{CAD0EBEA-8317-4BFC-B575-E6B2D33E21B5}">
      <dsp:nvSpPr>
        <dsp:cNvPr id="0" name=""/>
        <dsp:cNvSpPr/>
      </dsp:nvSpPr>
      <dsp:spPr>
        <a:xfrm>
          <a:off x="3847895" y="1778043"/>
          <a:ext cx="1544093" cy="154426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EA004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B1843-7658-45A2-88E1-BBA70FEDC730}">
      <dsp:nvSpPr>
        <dsp:cNvPr id="0" name=""/>
        <dsp:cNvSpPr/>
      </dsp:nvSpPr>
      <dsp:spPr>
        <a:xfrm>
          <a:off x="4188807" y="2337243"/>
          <a:ext cx="861691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kern="1200">
              <a:latin typeface="Segoe UI Semilight" panose="020B0402040204020203" pitchFamily="34" charset="0"/>
              <a:cs typeface="Segoe UI Semilight" panose="020B0402040204020203" pitchFamily="34" charset="0"/>
            </a:rPr>
            <a:t>ריבוי</a:t>
          </a:r>
          <a:endParaRPr lang="en-US" sz="1600" b="0" kern="120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4188807" y="2337243"/>
        <a:ext cx="861691" cy="430560"/>
      </dsp:txXfrm>
    </dsp:sp>
    <dsp:sp modelId="{8F1DA5E8-5C2F-4510-AF9D-E47B49012ADD}">
      <dsp:nvSpPr>
        <dsp:cNvPr id="0" name=""/>
        <dsp:cNvSpPr/>
      </dsp:nvSpPr>
      <dsp:spPr>
        <a:xfrm>
          <a:off x="3418932" y="2667358"/>
          <a:ext cx="1544093" cy="154426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FF256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919F6-C5F5-4717-B46E-13A9868F4021}">
      <dsp:nvSpPr>
        <dsp:cNvPr id="0" name=""/>
        <dsp:cNvSpPr/>
      </dsp:nvSpPr>
      <dsp:spPr>
        <a:xfrm>
          <a:off x="3758106" y="3226558"/>
          <a:ext cx="861691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kern="1200">
              <a:latin typeface="Segoe UI Semilight" panose="020B0402040204020203" pitchFamily="34" charset="0"/>
              <a:cs typeface="Segoe UI Semilight" panose="020B0402040204020203" pitchFamily="34" charset="0"/>
            </a:rPr>
            <a:t>מיצוי</a:t>
          </a:r>
          <a:endParaRPr lang="en-US" sz="1600" b="0" kern="120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3758106" y="3226558"/>
        <a:ext cx="861691" cy="430560"/>
      </dsp:txXfrm>
    </dsp:sp>
    <dsp:sp modelId="{9334ACC9-29CD-44BB-9203-06182AC9226C}">
      <dsp:nvSpPr>
        <dsp:cNvPr id="0" name=""/>
        <dsp:cNvSpPr/>
      </dsp:nvSpPr>
      <dsp:spPr>
        <a:xfrm>
          <a:off x="3847895" y="3555499"/>
          <a:ext cx="1544093" cy="154426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FF5D8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FC0A97-2705-4E80-9459-1FA7A6E304AF}">
      <dsp:nvSpPr>
        <dsp:cNvPr id="0" name=""/>
        <dsp:cNvSpPr/>
      </dsp:nvSpPr>
      <dsp:spPr>
        <a:xfrm>
          <a:off x="4188807" y="4114699"/>
          <a:ext cx="861691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kern="1200">
              <a:latin typeface="Segoe UI Semilight" panose="020B0402040204020203" pitchFamily="34" charset="0"/>
              <a:cs typeface="Segoe UI Semilight" panose="020B0402040204020203" pitchFamily="34" charset="0"/>
            </a:rPr>
            <a:t>חומר פעיל</a:t>
          </a:r>
          <a:endParaRPr lang="en-US" sz="1600" b="0" kern="120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4188807" y="4114699"/>
        <a:ext cx="861691" cy="430560"/>
      </dsp:txXfrm>
    </dsp:sp>
    <dsp:sp modelId="{DDC12C80-4811-432E-9806-0D307D3A54A9}">
      <dsp:nvSpPr>
        <dsp:cNvPr id="0" name=""/>
        <dsp:cNvSpPr/>
      </dsp:nvSpPr>
      <dsp:spPr>
        <a:xfrm>
          <a:off x="3528997" y="4546434"/>
          <a:ext cx="1326570" cy="1327511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rgbClr val="FFA3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129E31-B103-450A-85D8-667ECC994F8B}">
      <dsp:nvSpPr>
        <dsp:cNvPr id="0" name=""/>
        <dsp:cNvSpPr/>
      </dsp:nvSpPr>
      <dsp:spPr>
        <a:xfrm>
          <a:off x="3758106" y="5004014"/>
          <a:ext cx="861691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kern="1200">
              <a:latin typeface="Segoe UI Semilight" panose="020B0402040204020203" pitchFamily="34" charset="0"/>
              <a:cs typeface="Segoe UI Semilight" panose="020B0402040204020203" pitchFamily="34" charset="0"/>
            </a:rPr>
            <a:t>תרופה לצרכן</a:t>
          </a:r>
          <a:endParaRPr lang="en-US" sz="1600" b="0" kern="120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3758106" y="5004014"/>
        <a:ext cx="861691" cy="430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815" y="1"/>
            <a:ext cx="2945862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54" tIns="43777" rIns="87554" bIns="43777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21" y="1"/>
            <a:ext cx="2945862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54" tIns="43777" rIns="87554" bIns="43777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04575EE-1CBD-4892-A541-25890A7F7B7E}" type="datetimeFigureOut">
              <a:rPr lang="he-IL"/>
              <a:pPr>
                <a:defRPr/>
              </a:pPr>
              <a:t>י"א/שבט/תשפ"א</a:t>
            </a:fld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815" y="9379542"/>
            <a:ext cx="2945862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54" tIns="43777" rIns="87554" bIns="43777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21" y="9379542"/>
            <a:ext cx="2945862" cy="49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54" tIns="43777" rIns="87554" bIns="43777" numCol="1" anchor="b" anchorCtr="0" compatLnSpc="1">
            <a:prstTxWarp prst="textNoShape">
              <a:avLst/>
            </a:prstTxWarp>
          </a:bodyPr>
          <a:lstStyle>
            <a:lvl1pPr algn="l">
              <a:defRPr sz="11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6010B07-E8BB-4671-9DC5-793AF84BE08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51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815" y="1"/>
            <a:ext cx="2945862" cy="493176"/>
          </a:xfrm>
          <a:prstGeom prst="rect">
            <a:avLst/>
          </a:prstGeom>
        </p:spPr>
        <p:txBody>
          <a:bodyPr vert="horz" lIns="94838" tIns="47419" rIns="94838" bIns="47419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21" y="1"/>
            <a:ext cx="2945862" cy="493176"/>
          </a:xfrm>
          <a:prstGeom prst="rect">
            <a:avLst/>
          </a:prstGeom>
        </p:spPr>
        <p:txBody>
          <a:bodyPr vert="horz" lIns="94838" tIns="47419" rIns="94838" bIns="47419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6AFF3A-9D53-46EA-ABA9-7935486A152A}" type="datetimeFigureOut">
              <a:rPr lang="he-IL"/>
              <a:pPr>
                <a:defRPr/>
              </a:pPr>
              <a:t>י"א/שבט/תשפ"א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8" tIns="47419" rIns="94838" bIns="47419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466" y="4689771"/>
            <a:ext cx="5438748" cy="4443184"/>
          </a:xfrm>
          <a:prstGeom prst="rect">
            <a:avLst/>
          </a:prstGeom>
        </p:spPr>
        <p:txBody>
          <a:bodyPr vert="horz" lIns="94838" tIns="47419" rIns="94838" bIns="47419" rtlCol="1">
            <a:normAutofit/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815" y="9379542"/>
            <a:ext cx="2945862" cy="493176"/>
          </a:xfrm>
          <a:prstGeom prst="rect">
            <a:avLst/>
          </a:prstGeom>
        </p:spPr>
        <p:txBody>
          <a:bodyPr vert="horz" lIns="94838" tIns="47419" rIns="94838" bIns="47419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21" y="9379542"/>
            <a:ext cx="2945862" cy="493176"/>
          </a:xfrm>
          <a:prstGeom prst="rect">
            <a:avLst/>
          </a:prstGeom>
        </p:spPr>
        <p:txBody>
          <a:bodyPr vert="horz" lIns="94838" tIns="47419" rIns="94838" bIns="47419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622CED-D53C-4C4A-B092-73E2F5DF8CB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0218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216" algn="r" rtl="1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433" algn="r" rtl="1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2649" algn="r" rtl="1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6864" algn="r" rtl="1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079" algn="r" defTabSz="1088433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296" algn="r" defTabSz="1088433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512" algn="r" defTabSz="1088433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3728" algn="r" defTabSz="1088433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211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133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388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37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 txBox="1">
            <a:spLocks noChangeArrowheads="1"/>
          </p:cNvSpPr>
          <p:nvPr userDrawn="1"/>
        </p:nvSpPr>
        <p:spPr bwMode="auto">
          <a:xfrm>
            <a:off x="9119542" y="6465796"/>
            <a:ext cx="2844430" cy="1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ED1A3B"/>
                </a:solidFill>
              </a:defRPr>
            </a:lvl1pPr>
          </a:lstStyle>
          <a:p>
            <a:pPr marL="0" marR="0" lvl="0" indent="0" algn="r" defTabSz="108843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24069A-4E20-4CCB-B32D-3FB48A20421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</a:rPr>
              <a:pPr marL="0" marR="0" lvl="0" indent="0" algn="r" defTabSz="1088433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544216" algn="ctr" rtl="1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1088433" algn="ctr" rtl="1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632649" algn="ctr" rtl="1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2176864" algn="ctr" rtl="1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408162" indent="-408162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352" indent="-340135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540" indent="-272108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757" indent="-272108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8972" indent="-272108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188" indent="-272108" algn="r" defTabSz="1088433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405" indent="-272108" algn="r" defTabSz="1088433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621" indent="-272108" algn="r" defTabSz="1088433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836" indent="-272108" algn="r" defTabSz="1088433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16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433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649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864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079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296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512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3728" algn="r" defTabSz="1088433" rtl="1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737"/>
          <a:stretch/>
        </p:blipFill>
        <p:spPr>
          <a:xfrm>
            <a:off x="-1" y="0"/>
            <a:ext cx="12190413" cy="688617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2" y="0"/>
            <a:ext cx="12190415" cy="6886178"/>
          </a:xfrm>
          <a:prstGeom prst="rect">
            <a:avLst/>
          </a:prstGeom>
          <a:gradFill flip="none" rotWithShape="1">
            <a:gsLst>
              <a:gs pos="36140">
                <a:srgbClr val="E0A0AE">
                  <a:alpha val="80000"/>
                </a:srgbClr>
              </a:gs>
              <a:gs pos="0">
                <a:srgbClr val="FF376D">
                  <a:alpha val="97000"/>
                </a:srgbClr>
              </a:gs>
              <a:gs pos="58000">
                <a:srgbClr val="D3CECB">
                  <a:alpha val="55000"/>
                </a:srgbClr>
              </a:gs>
              <a:gs pos="100000">
                <a:srgbClr val="D3CECB">
                  <a:alpha val="4000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599262" y="2053847"/>
            <a:ext cx="4767094" cy="2098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5000"/>
              </a:lnSpc>
            </a:pPr>
            <a:r>
              <a:rPr lang="he-IL" sz="2800" b="1" dirty="0">
                <a:solidFill>
                  <a:schemeClr val="bg1"/>
                </a:solidFill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השקעות בחברות: </a:t>
            </a:r>
          </a:p>
          <a:p>
            <a:pPr algn="r" rtl="1">
              <a:lnSpc>
                <a:spcPts val="5500"/>
              </a:lnSpc>
            </a:pPr>
            <a:r>
              <a:rPr lang="he-IL" sz="4500" b="1" dirty="0">
                <a:solidFill>
                  <a:schemeClr val="bg1"/>
                </a:solidFill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השקעה נבונה או </a:t>
            </a:r>
          </a:p>
          <a:p>
            <a:pPr algn="r" rtl="1">
              <a:lnSpc>
                <a:spcPts val="5500"/>
              </a:lnSpc>
            </a:pPr>
            <a:r>
              <a:rPr lang="he-IL" sz="4500" b="1" dirty="0">
                <a:solidFill>
                  <a:schemeClr val="bg1"/>
                </a:solidFill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בור ללא תחתית?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1083554" y="3"/>
            <a:ext cx="161904" cy="1743600"/>
            <a:chOff x="10133346" y="3"/>
            <a:chExt cx="161904" cy="1743600"/>
          </a:xfrm>
          <a:solidFill>
            <a:schemeClr val="bg1"/>
          </a:solidFill>
        </p:grpSpPr>
        <p:grpSp>
          <p:nvGrpSpPr>
            <p:cNvPr id="9" name="Group 8"/>
            <p:cNvGrpSpPr/>
            <p:nvPr/>
          </p:nvGrpSpPr>
          <p:grpSpPr>
            <a:xfrm>
              <a:off x="10133346" y="3"/>
              <a:ext cx="161904" cy="1404036"/>
              <a:chOff x="514911" y="0"/>
              <a:chExt cx="121444" cy="1052783"/>
            </a:xfrm>
            <a:grpFill/>
          </p:grpSpPr>
          <p:sp>
            <p:nvSpPr>
              <p:cNvPr id="11" name="Freeform 12"/>
              <p:cNvSpPr>
                <a:spLocks noChangeAspect="1"/>
              </p:cNvSpPr>
              <p:nvPr userDrawn="1"/>
            </p:nvSpPr>
            <p:spPr bwMode="gray">
              <a:xfrm rot="10800000">
                <a:off x="514911" y="0"/>
                <a:ext cx="121444" cy="461963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0" y="456"/>
                  </a:cxn>
                  <a:cxn ang="0">
                    <a:pos x="120" y="456"/>
                  </a:cxn>
                  <a:cxn ang="0">
                    <a:pos x="120" y="0"/>
                  </a:cxn>
                  <a:cxn ang="0">
                    <a:pos x="0" y="85"/>
                  </a:cxn>
                </a:cxnLst>
                <a:rect l="0" t="0" r="r" b="b"/>
                <a:pathLst>
                  <a:path w="120" h="456">
                    <a:moveTo>
                      <a:pt x="0" y="85"/>
                    </a:moveTo>
                    <a:lnTo>
                      <a:pt x="0" y="456"/>
                    </a:lnTo>
                    <a:lnTo>
                      <a:pt x="120" y="456"/>
                    </a:lnTo>
                    <a:lnTo>
                      <a:pt x="120" y="0"/>
                    </a:lnTo>
                    <a:lnTo>
                      <a:pt x="0" y="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lIns="91427" tIns="45714" rIns="91427" bIns="45714"/>
              <a:lstStyle/>
              <a:p>
                <a:pPr algn="ctr">
                  <a:defRPr/>
                </a:pPr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Freeform 12"/>
              <p:cNvSpPr>
                <a:spLocks noChangeAspect="1"/>
              </p:cNvSpPr>
              <p:nvPr userDrawn="1"/>
            </p:nvSpPr>
            <p:spPr bwMode="gray">
              <a:xfrm rot="10800000">
                <a:off x="514911" y="346868"/>
                <a:ext cx="121444" cy="461963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0" y="456"/>
                  </a:cxn>
                  <a:cxn ang="0">
                    <a:pos x="120" y="456"/>
                  </a:cxn>
                  <a:cxn ang="0">
                    <a:pos x="120" y="0"/>
                  </a:cxn>
                  <a:cxn ang="0">
                    <a:pos x="0" y="85"/>
                  </a:cxn>
                </a:cxnLst>
                <a:rect l="0" t="0" r="r" b="b"/>
                <a:pathLst>
                  <a:path w="120" h="456">
                    <a:moveTo>
                      <a:pt x="0" y="85"/>
                    </a:moveTo>
                    <a:lnTo>
                      <a:pt x="0" y="456"/>
                    </a:lnTo>
                    <a:lnTo>
                      <a:pt x="120" y="456"/>
                    </a:lnTo>
                    <a:lnTo>
                      <a:pt x="120" y="0"/>
                    </a:lnTo>
                    <a:lnTo>
                      <a:pt x="0" y="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lIns="91427" tIns="45714" rIns="91427" bIns="45714"/>
              <a:lstStyle/>
              <a:p>
                <a:pPr algn="ctr">
                  <a:defRPr/>
                </a:pPr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Freeform 12"/>
              <p:cNvSpPr>
                <a:spLocks noChangeAspect="1"/>
              </p:cNvSpPr>
              <p:nvPr userDrawn="1"/>
            </p:nvSpPr>
            <p:spPr bwMode="gray">
              <a:xfrm rot="10800000">
                <a:off x="514911" y="590820"/>
                <a:ext cx="121444" cy="461963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0" y="456"/>
                  </a:cxn>
                  <a:cxn ang="0">
                    <a:pos x="120" y="456"/>
                  </a:cxn>
                  <a:cxn ang="0">
                    <a:pos x="120" y="0"/>
                  </a:cxn>
                  <a:cxn ang="0">
                    <a:pos x="0" y="85"/>
                  </a:cxn>
                </a:cxnLst>
                <a:rect l="0" t="0" r="r" b="b"/>
                <a:pathLst>
                  <a:path w="120" h="456">
                    <a:moveTo>
                      <a:pt x="0" y="85"/>
                    </a:moveTo>
                    <a:lnTo>
                      <a:pt x="0" y="456"/>
                    </a:lnTo>
                    <a:lnTo>
                      <a:pt x="120" y="456"/>
                    </a:lnTo>
                    <a:lnTo>
                      <a:pt x="120" y="0"/>
                    </a:lnTo>
                    <a:lnTo>
                      <a:pt x="0" y="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lIns="91427" tIns="45714" rIns="91427" bIns="45714"/>
              <a:lstStyle/>
              <a:p>
                <a:pPr algn="ctr">
                  <a:defRPr/>
                </a:pPr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Freeform 12"/>
            <p:cNvSpPr>
              <a:spLocks noChangeAspect="1"/>
            </p:cNvSpPr>
            <p:nvPr userDrawn="1"/>
          </p:nvSpPr>
          <p:spPr bwMode="gray">
            <a:xfrm rot="10800000">
              <a:off x="10133346" y="1127510"/>
              <a:ext cx="161904" cy="616093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0" y="456"/>
                </a:cxn>
                <a:cxn ang="0">
                  <a:pos x="120" y="456"/>
                </a:cxn>
                <a:cxn ang="0">
                  <a:pos x="120" y="0"/>
                </a:cxn>
                <a:cxn ang="0">
                  <a:pos x="0" y="85"/>
                </a:cxn>
              </a:cxnLst>
              <a:rect l="0" t="0" r="r" b="b"/>
              <a:pathLst>
                <a:path w="120" h="456">
                  <a:moveTo>
                    <a:pt x="0" y="85"/>
                  </a:moveTo>
                  <a:lnTo>
                    <a:pt x="0" y="456"/>
                  </a:lnTo>
                  <a:lnTo>
                    <a:pt x="120" y="456"/>
                  </a:lnTo>
                  <a:lnTo>
                    <a:pt x="120" y="0"/>
                  </a:lnTo>
                  <a:lnTo>
                    <a:pt x="0" y="8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91427" tIns="45714" rIns="91427" bIns="45714"/>
            <a:lstStyle/>
            <a:p>
              <a:pPr algn="ctr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092439" y="4296457"/>
            <a:ext cx="161904" cy="2575692"/>
            <a:chOff x="10142231" y="4296457"/>
            <a:chExt cx="161904" cy="2575692"/>
          </a:xfrm>
          <a:solidFill>
            <a:schemeClr val="bg1"/>
          </a:solidFill>
        </p:grpSpPr>
        <p:grpSp>
          <p:nvGrpSpPr>
            <p:cNvPr id="15" name="Group 14"/>
            <p:cNvGrpSpPr/>
            <p:nvPr/>
          </p:nvGrpSpPr>
          <p:grpSpPr>
            <a:xfrm>
              <a:off x="10142231" y="4740912"/>
              <a:ext cx="161904" cy="2131237"/>
              <a:chOff x="9626415" y="4740912"/>
              <a:chExt cx="161904" cy="2131237"/>
            </a:xfrm>
            <a:grpFill/>
          </p:grpSpPr>
          <p:grpSp>
            <p:nvGrpSpPr>
              <p:cNvPr id="22" name="Group 3"/>
              <p:cNvGrpSpPr/>
              <p:nvPr/>
            </p:nvGrpSpPr>
            <p:grpSpPr>
              <a:xfrm>
                <a:off x="9626415" y="4845460"/>
                <a:ext cx="161904" cy="1089986"/>
                <a:chOff x="513955" y="4330963"/>
                <a:chExt cx="121444" cy="817300"/>
              </a:xfrm>
              <a:grpFill/>
            </p:grpSpPr>
            <p:sp>
              <p:nvSpPr>
                <p:cNvPr id="31" name="Freeform 30"/>
                <p:cNvSpPr>
                  <a:spLocks noChangeAspect="1"/>
                </p:cNvSpPr>
                <p:nvPr/>
              </p:nvSpPr>
              <p:spPr bwMode="gray">
                <a:xfrm>
                  <a:off x="513955" y="4330963"/>
                  <a:ext cx="121444" cy="461963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0" y="456"/>
                    </a:cxn>
                    <a:cxn ang="0">
                      <a:pos x="120" y="456"/>
                    </a:cxn>
                    <a:cxn ang="0">
                      <a:pos x="120" y="0"/>
                    </a:cxn>
                    <a:cxn ang="0">
                      <a:pos x="0" y="85"/>
                    </a:cxn>
                  </a:cxnLst>
                  <a:rect l="0" t="0" r="r" b="b"/>
                  <a:pathLst>
                    <a:path w="120" h="456">
                      <a:moveTo>
                        <a:pt x="0" y="85"/>
                      </a:moveTo>
                      <a:lnTo>
                        <a:pt x="0" y="456"/>
                      </a:lnTo>
                      <a:lnTo>
                        <a:pt x="120" y="456"/>
                      </a:lnTo>
                      <a:lnTo>
                        <a:pt x="120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1427" tIns="45714" rIns="91427" bIns="45714"/>
                <a:lstStyle/>
                <a:p>
                  <a:pPr algn="ctr"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" name="Freeform 31"/>
                <p:cNvSpPr>
                  <a:spLocks noChangeAspect="1"/>
                </p:cNvSpPr>
                <p:nvPr userDrawn="1"/>
              </p:nvSpPr>
              <p:spPr bwMode="gray">
                <a:xfrm>
                  <a:off x="513955" y="4561944"/>
                  <a:ext cx="121444" cy="461963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0" y="456"/>
                    </a:cxn>
                    <a:cxn ang="0">
                      <a:pos x="120" y="456"/>
                    </a:cxn>
                    <a:cxn ang="0">
                      <a:pos x="120" y="0"/>
                    </a:cxn>
                    <a:cxn ang="0">
                      <a:pos x="0" y="85"/>
                    </a:cxn>
                  </a:cxnLst>
                  <a:rect l="0" t="0" r="r" b="b"/>
                  <a:pathLst>
                    <a:path w="120" h="456">
                      <a:moveTo>
                        <a:pt x="0" y="85"/>
                      </a:moveTo>
                      <a:lnTo>
                        <a:pt x="0" y="456"/>
                      </a:lnTo>
                      <a:lnTo>
                        <a:pt x="120" y="456"/>
                      </a:lnTo>
                      <a:lnTo>
                        <a:pt x="120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1427" tIns="45714" rIns="91427" bIns="45714"/>
                <a:lstStyle/>
                <a:p>
                  <a:pPr algn="ctr"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" name="Freeform 32"/>
                <p:cNvSpPr>
                  <a:spLocks noChangeAspect="1"/>
                </p:cNvSpPr>
                <p:nvPr userDrawn="1"/>
              </p:nvSpPr>
              <p:spPr bwMode="gray">
                <a:xfrm>
                  <a:off x="513955" y="4686300"/>
                  <a:ext cx="121444" cy="461963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0" y="456"/>
                    </a:cxn>
                    <a:cxn ang="0">
                      <a:pos x="120" y="456"/>
                    </a:cxn>
                    <a:cxn ang="0">
                      <a:pos x="120" y="0"/>
                    </a:cxn>
                    <a:cxn ang="0">
                      <a:pos x="0" y="85"/>
                    </a:cxn>
                  </a:cxnLst>
                  <a:rect l="0" t="0" r="r" b="b"/>
                  <a:pathLst>
                    <a:path w="120" h="456">
                      <a:moveTo>
                        <a:pt x="0" y="85"/>
                      </a:moveTo>
                      <a:lnTo>
                        <a:pt x="0" y="456"/>
                      </a:lnTo>
                      <a:lnTo>
                        <a:pt x="120" y="456"/>
                      </a:lnTo>
                      <a:lnTo>
                        <a:pt x="120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1427" tIns="45714" rIns="91427" bIns="45714"/>
                <a:lstStyle/>
                <a:p>
                  <a:pPr algn="ctr"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9626415" y="4740912"/>
                <a:ext cx="161904" cy="2131237"/>
                <a:chOff x="2071115" y="4740912"/>
                <a:chExt cx="161904" cy="2131237"/>
              </a:xfrm>
              <a:grpFill/>
            </p:grpSpPr>
            <p:grpSp>
              <p:nvGrpSpPr>
                <p:cNvPr id="24" name="Group 3"/>
                <p:cNvGrpSpPr/>
                <p:nvPr/>
              </p:nvGrpSpPr>
              <p:grpSpPr>
                <a:xfrm>
                  <a:off x="2071115" y="5782163"/>
                  <a:ext cx="161904" cy="1089986"/>
                  <a:chOff x="513955" y="4330963"/>
                  <a:chExt cx="121444" cy="817300"/>
                </a:xfrm>
                <a:grpFill/>
              </p:grpSpPr>
              <p:sp>
                <p:nvSpPr>
                  <p:cNvPr id="28" name="Freeform 27"/>
                  <p:cNvSpPr>
                    <a:spLocks noChangeAspect="1"/>
                  </p:cNvSpPr>
                  <p:nvPr/>
                </p:nvSpPr>
                <p:spPr bwMode="gray">
                  <a:xfrm>
                    <a:off x="513955" y="4330963"/>
                    <a:ext cx="121444" cy="461963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0" y="456"/>
                      </a:cxn>
                      <a:cxn ang="0">
                        <a:pos x="120" y="456"/>
                      </a:cxn>
                      <a:cxn ang="0">
                        <a:pos x="120" y="0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120" h="456">
                        <a:moveTo>
                          <a:pt x="0" y="85"/>
                        </a:moveTo>
                        <a:lnTo>
                          <a:pt x="0" y="456"/>
                        </a:lnTo>
                        <a:lnTo>
                          <a:pt x="120" y="456"/>
                        </a:lnTo>
                        <a:lnTo>
                          <a:pt x="120" y="0"/>
                        </a:lnTo>
                        <a:lnTo>
                          <a:pt x="0" y="8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1427" tIns="45714" rIns="91427" bIns="45714"/>
                  <a:lstStyle/>
                  <a:p>
                    <a:pPr algn="ctr">
                      <a:defRPr/>
                    </a:pPr>
                    <a:endParaRPr lang="en-GB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9" name="Freeform 12"/>
                  <p:cNvSpPr>
                    <a:spLocks noChangeAspect="1"/>
                  </p:cNvSpPr>
                  <p:nvPr userDrawn="1"/>
                </p:nvSpPr>
                <p:spPr bwMode="gray">
                  <a:xfrm>
                    <a:off x="513955" y="4561944"/>
                    <a:ext cx="121444" cy="461963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0" y="456"/>
                      </a:cxn>
                      <a:cxn ang="0">
                        <a:pos x="120" y="456"/>
                      </a:cxn>
                      <a:cxn ang="0">
                        <a:pos x="120" y="0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120" h="456">
                        <a:moveTo>
                          <a:pt x="0" y="85"/>
                        </a:moveTo>
                        <a:lnTo>
                          <a:pt x="0" y="456"/>
                        </a:lnTo>
                        <a:lnTo>
                          <a:pt x="120" y="456"/>
                        </a:lnTo>
                        <a:lnTo>
                          <a:pt x="120" y="0"/>
                        </a:lnTo>
                        <a:lnTo>
                          <a:pt x="0" y="8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1427" tIns="45714" rIns="91427" bIns="45714"/>
                  <a:lstStyle/>
                  <a:p>
                    <a:pPr algn="ctr">
                      <a:defRPr/>
                    </a:pPr>
                    <a:endParaRPr lang="en-GB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0" name="Freeform 29"/>
                  <p:cNvSpPr>
                    <a:spLocks noChangeAspect="1"/>
                  </p:cNvSpPr>
                  <p:nvPr userDrawn="1"/>
                </p:nvSpPr>
                <p:spPr bwMode="gray">
                  <a:xfrm>
                    <a:off x="513955" y="4686300"/>
                    <a:ext cx="121444" cy="461963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0" y="456"/>
                      </a:cxn>
                      <a:cxn ang="0">
                        <a:pos x="120" y="456"/>
                      </a:cxn>
                      <a:cxn ang="0">
                        <a:pos x="120" y="0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120" h="456">
                        <a:moveTo>
                          <a:pt x="0" y="85"/>
                        </a:moveTo>
                        <a:lnTo>
                          <a:pt x="0" y="456"/>
                        </a:lnTo>
                        <a:lnTo>
                          <a:pt x="120" y="456"/>
                        </a:lnTo>
                        <a:lnTo>
                          <a:pt x="120" y="0"/>
                        </a:lnTo>
                        <a:lnTo>
                          <a:pt x="0" y="8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1427" tIns="45714" rIns="91427" bIns="45714"/>
                  <a:lstStyle/>
                  <a:p>
                    <a:pPr algn="ctr">
                      <a:defRPr/>
                    </a:pPr>
                    <a:endParaRPr lang="en-GB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25" name="Group 3"/>
                <p:cNvGrpSpPr/>
                <p:nvPr/>
              </p:nvGrpSpPr>
              <p:grpSpPr>
                <a:xfrm>
                  <a:off x="2071115" y="4740912"/>
                  <a:ext cx="161904" cy="781940"/>
                  <a:chOff x="513955" y="4561944"/>
                  <a:chExt cx="121444" cy="586319"/>
                </a:xfrm>
                <a:grpFill/>
              </p:grpSpPr>
              <p:sp>
                <p:nvSpPr>
                  <p:cNvPr id="26" name="Freeform 12"/>
                  <p:cNvSpPr>
                    <a:spLocks noChangeAspect="1"/>
                  </p:cNvSpPr>
                  <p:nvPr userDrawn="1"/>
                </p:nvSpPr>
                <p:spPr bwMode="gray">
                  <a:xfrm>
                    <a:off x="513955" y="4561944"/>
                    <a:ext cx="121444" cy="461963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0" y="456"/>
                      </a:cxn>
                      <a:cxn ang="0">
                        <a:pos x="120" y="456"/>
                      </a:cxn>
                      <a:cxn ang="0">
                        <a:pos x="120" y="0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120" h="456">
                        <a:moveTo>
                          <a:pt x="0" y="85"/>
                        </a:moveTo>
                        <a:lnTo>
                          <a:pt x="0" y="456"/>
                        </a:lnTo>
                        <a:lnTo>
                          <a:pt x="120" y="456"/>
                        </a:lnTo>
                        <a:lnTo>
                          <a:pt x="120" y="0"/>
                        </a:lnTo>
                        <a:lnTo>
                          <a:pt x="0" y="8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1427" tIns="45714" rIns="91427" bIns="45714"/>
                  <a:lstStyle/>
                  <a:p>
                    <a:pPr algn="ctr">
                      <a:defRPr/>
                    </a:pPr>
                    <a:endParaRPr lang="en-GB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7" name="Freeform 26"/>
                  <p:cNvSpPr>
                    <a:spLocks noChangeAspect="1"/>
                  </p:cNvSpPr>
                  <p:nvPr userDrawn="1"/>
                </p:nvSpPr>
                <p:spPr bwMode="gray">
                  <a:xfrm>
                    <a:off x="513955" y="4686300"/>
                    <a:ext cx="121444" cy="461963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0" y="456"/>
                      </a:cxn>
                      <a:cxn ang="0">
                        <a:pos x="120" y="456"/>
                      </a:cxn>
                      <a:cxn ang="0">
                        <a:pos x="120" y="0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120" h="456">
                        <a:moveTo>
                          <a:pt x="0" y="85"/>
                        </a:moveTo>
                        <a:lnTo>
                          <a:pt x="0" y="456"/>
                        </a:lnTo>
                        <a:lnTo>
                          <a:pt x="120" y="456"/>
                        </a:lnTo>
                        <a:lnTo>
                          <a:pt x="120" y="0"/>
                        </a:lnTo>
                        <a:lnTo>
                          <a:pt x="0" y="8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1427" tIns="45714" rIns="91427" bIns="45714"/>
                  <a:lstStyle/>
                  <a:p>
                    <a:pPr algn="ctr">
                      <a:defRPr/>
                    </a:pPr>
                    <a:endParaRPr lang="en-GB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142231" y="4296457"/>
              <a:ext cx="161904" cy="1552791"/>
              <a:chOff x="9626415" y="5319358"/>
              <a:chExt cx="161904" cy="1552791"/>
            </a:xfrm>
            <a:grpFill/>
          </p:grpSpPr>
          <p:sp>
            <p:nvSpPr>
              <p:cNvPr id="17" name="Freeform 16"/>
              <p:cNvSpPr>
                <a:spLocks noChangeAspect="1"/>
              </p:cNvSpPr>
              <p:nvPr userDrawn="1"/>
            </p:nvSpPr>
            <p:spPr bwMode="gray">
              <a:xfrm>
                <a:off x="9626415" y="5319358"/>
                <a:ext cx="161904" cy="616094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0" y="456"/>
                  </a:cxn>
                  <a:cxn ang="0">
                    <a:pos x="120" y="456"/>
                  </a:cxn>
                  <a:cxn ang="0">
                    <a:pos x="120" y="0"/>
                  </a:cxn>
                  <a:cxn ang="0">
                    <a:pos x="0" y="85"/>
                  </a:cxn>
                </a:cxnLst>
                <a:rect l="0" t="0" r="r" b="b"/>
                <a:pathLst>
                  <a:path w="120" h="456">
                    <a:moveTo>
                      <a:pt x="0" y="85"/>
                    </a:moveTo>
                    <a:lnTo>
                      <a:pt x="0" y="456"/>
                    </a:lnTo>
                    <a:lnTo>
                      <a:pt x="120" y="456"/>
                    </a:lnTo>
                    <a:lnTo>
                      <a:pt x="120" y="0"/>
                    </a:lnTo>
                    <a:lnTo>
                      <a:pt x="0" y="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lIns="91427" tIns="45714" rIns="91427" bIns="45714"/>
              <a:lstStyle/>
              <a:p>
                <a:pPr algn="ctr">
                  <a:defRPr/>
                </a:pPr>
                <a:endParaRPr lang="en-GB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8" name="Group 3"/>
              <p:cNvGrpSpPr/>
              <p:nvPr/>
            </p:nvGrpSpPr>
            <p:grpSpPr>
              <a:xfrm>
                <a:off x="9626415" y="5782163"/>
                <a:ext cx="161904" cy="1089986"/>
                <a:chOff x="513955" y="4330963"/>
                <a:chExt cx="121444" cy="817300"/>
              </a:xfrm>
              <a:grpFill/>
            </p:grpSpPr>
            <p:sp>
              <p:nvSpPr>
                <p:cNvPr id="19" name="Freeform 18"/>
                <p:cNvSpPr>
                  <a:spLocks noChangeAspect="1"/>
                </p:cNvSpPr>
                <p:nvPr/>
              </p:nvSpPr>
              <p:spPr bwMode="gray">
                <a:xfrm>
                  <a:off x="513955" y="4330963"/>
                  <a:ext cx="121444" cy="461963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0" y="456"/>
                    </a:cxn>
                    <a:cxn ang="0">
                      <a:pos x="120" y="456"/>
                    </a:cxn>
                    <a:cxn ang="0">
                      <a:pos x="120" y="0"/>
                    </a:cxn>
                    <a:cxn ang="0">
                      <a:pos x="0" y="85"/>
                    </a:cxn>
                  </a:cxnLst>
                  <a:rect l="0" t="0" r="r" b="b"/>
                  <a:pathLst>
                    <a:path w="120" h="456">
                      <a:moveTo>
                        <a:pt x="0" y="85"/>
                      </a:moveTo>
                      <a:lnTo>
                        <a:pt x="0" y="456"/>
                      </a:lnTo>
                      <a:lnTo>
                        <a:pt x="120" y="456"/>
                      </a:lnTo>
                      <a:lnTo>
                        <a:pt x="120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1427" tIns="45714" rIns="91427" bIns="45714"/>
                <a:lstStyle/>
                <a:p>
                  <a:pPr algn="ctr"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Freeform 12"/>
                <p:cNvSpPr>
                  <a:spLocks noChangeAspect="1"/>
                </p:cNvSpPr>
                <p:nvPr userDrawn="1"/>
              </p:nvSpPr>
              <p:spPr bwMode="gray">
                <a:xfrm>
                  <a:off x="513955" y="4561944"/>
                  <a:ext cx="121444" cy="461963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0" y="456"/>
                    </a:cxn>
                    <a:cxn ang="0">
                      <a:pos x="120" y="456"/>
                    </a:cxn>
                    <a:cxn ang="0">
                      <a:pos x="120" y="0"/>
                    </a:cxn>
                    <a:cxn ang="0">
                      <a:pos x="0" y="85"/>
                    </a:cxn>
                  </a:cxnLst>
                  <a:rect l="0" t="0" r="r" b="b"/>
                  <a:pathLst>
                    <a:path w="120" h="456">
                      <a:moveTo>
                        <a:pt x="0" y="85"/>
                      </a:moveTo>
                      <a:lnTo>
                        <a:pt x="0" y="456"/>
                      </a:lnTo>
                      <a:lnTo>
                        <a:pt x="120" y="456"/>
                      </a:lnTo>
                      <a:lnTo>
                        <a:pt x="120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1427" tIns="45714" rIns="91427" bIns="45714"/>
                <a:lstStyle/>
                <a:p>
                  <a:pPr algn="ctr"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" name="Freeform 20"/>
                <p:cNvSpPr>
                  <a:spLocks noChangeAspect="1"/>
                </p:cNvSpPr>
                <p:nvPr userDrawn="1"/>
              </p:nvSpPr>
              <p:spPr bwMode="gray">
                <a:xfrm>
                  <a:off x="513955" y="4686300"/>
                  <a:ext cx="121444" cy="461963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0" y="456"/>
                    </a:cxn>
                    <a:cxn ang="0">
                      <a:pos x="120" y="456"/>
                    </a:cxn>
                    <a:cxn ang="0">
                      <a:pos x="120" y="0"/>
                    </a:cxn>
                    <a:cxn ang="0">
                      <a:pos x="0" y="85"/>
                    </a:cxn>
                  </a:cxnLst>
                  <a:rect l="0" t="0" r="r" b="b"/>
                  <a:pathLst>
                    <a:path w="120" h="456">
                      <a:moveTo>
                        <a:pt x="0" y="85"/>
                      </a:moveTo>
                      <a:lnTo>
                        <a:pt x="0" y="456"/>
                      </a:lnTo>
                      <a:lnTo>
                        <a:pt x="120" y="456"/>
                      </a:lnTo>
                      <a:lnTo>
                        <a:pt x="120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1427" tIns="45714" rIns="91427" bIns="45714"/>
                <a:lstStyle/>
                <a:p>
                  <a:pPr algn="ctr"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22" y="891857"/>
            <a:ext cx="2298643" cy="1024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מלבן 6"/>
          <p:cNvSpPr/>
          <p:nvPr/>
        </p:nvSpPr>
        <p:spPr>
          <a:xfrm>
            <a:off x="0" y="5319353"/>
            <a:ext cx="4222998" cy="779754"/>
          </a:xfrm>
          <a:prstGeom prst="rect">
            <a:avLst/>
          </a:prstGeom>
          <a:solidFill>
            <a:srgbClr val="FF3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484" y="5416874"/>
            <a:ext cx="3844322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>
              <a:lnSpc>
                <a:spcPts val="2000"/>
              </a:lnSpc>
            </a:pPr>
            <a:r>
              <a:rPr lang="he-IL" b="1">
                <a:solidFill>
                  <a:schemeClr val="bg1"/>
                </a:solidFill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הרצאתו של רו"ח דורון שטיין</a:t>
            </a:r>
            <a:r>
              <a:rPr lang="en-US" b="1">
                <a:solidFill>
                  <a:schemeClr val="bg1"/>
                </a:solidFill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/>
            </a:r>
            <a:br>
              <a:rPr lang="en-US" b="1">
                <a:solidFill>
                  <a:schemeClr val="bg1"/>
                </a:solidFill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</a:br>
            <a:r>
              <a:rPr lang="he-IL" sz="1500">
                <a:solidFill>
                  <a:schemeClr val="bg1"/>
                </a:solidFill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שותף, מנהל אשכול תעשייה והתיישבות, </a:t>
            </a:r>
            <a:r>
              <a:rPr lang="en-US" sz="1500">
                <a:solidFill>
                  <a:schemeClr val="bg1"/>
                </a:solidFill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BDO</a:t>
            </a:r>
            <a:endParaRPr lang="he-IL" sz="1500">
              <a:solidFill>
                <a:schemeClr val="bg1"/>
              </a:solidFill>
              <a:latin typeface="Segoe UI Semilight" panose="020B0402040204020203" pitchFamily="34" charset="0"/>
              <a:ea typeface="Tahoma" panose="020B0604030504040204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21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15286" y="1125538"/>
            <a:ext cx="4767094" cy="62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4500"/>
              </a:lnSpc>
            </a:pPr>
            <a:r>
              <a:rPr lang="he-IL" sz="320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מה זה </a:t>
            </a:r>
            <a:r>
              <a:rPr lang="he-IL" sz="3600" b="1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פרוייקט</a:t>
            </a:r>
            <a:r>
              <a:rPr lang="he-IL" sz="320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87003" y="2925738"/>
            <a:ext cx="9566156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4500"/>
              </a:lnSpc>
            </a:pPr>
            <a:r>
              <a:rPr lang="he-IL" sz="4000" b="1">
                <a:solidFill>
                  <a:srgbClr val="ED1A3B"/>
                </a:solidFill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"כל דבר החורג מהתקציב ומלוח הזמנים ..."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78782" y="3789834"/>
            <a:ext cx="1944216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ts val="4500"/>
              </a:lnSpc>
            </a:pPr>
            <a:r>
              <a:rPr lang="he-IL" sz="200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(חכם סיני...)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74" y="522801"/>
            <a:ext cx="1626796" cy="72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039441" y="2349674"/>
            <a:ext cx="471371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ts val="2400"/>
              </a:lnSpc>
              <a:spcBef>
                <a:spcPts val="2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כל דבר שמציגים לכם במצגת - ולא קיים במציאות</a:t>
            </a:r>
          </a:p>
          <a:p>
            <a:pPr marL="342900" indent="-342900" algn="r" rtl="1">
              <a:lnSpc>
                <a:spcPts val="2400"/>
              </a:lnSpc>
              <a:spcBef>
                <a:spcPts val="3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כל מה שצופה "שהוא הוא" הפתרון לבעיה שעוד לא הומצאה</a:t>
            </a:r>
          </a:p>
          <a:p>
            <a:pPr marL="342900" indent="-342900" algn="r" rtl="1">
              <a:lnSpc>
                <a:spcPts val="2400"/>
              </a:lnSpc>
              <a:spcBef>
                <a:spcPts val="3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כל מה שמוצג לכם "כפתרון </a:t>
            </a:r>
            <a:r>
              <a:rPr lang="he-IL" sz="2000" dirty="0" err="1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יחודי</a:t>
            </a: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", כאשר כבר קיים פתרון מקביל מזה מספר שנים...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70671" y="2349674"/>
            <a:ext cx="471371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ts val="2400"/>
              </a:lnSpc>
              <a:spcBef>
                <a:spcPts val="2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כל כסף המבוקש מכם - ואין לכם מושג במה הוא יושקע</a:t>
            </a:r>
          </a:p>
          <a:p>
            <a:pPr marL="342900" indent="-342900" algn="r" rtl="1">
              <a:lnSpc>
                <a:spcPts val="2400"/>
              </a:lnSpc>
              <a:spcBef>
                <a:spcPts val="3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כל מה שמוצג לכם באנגלית המשלבת ריבוי מונחים בעלי "3 אותיות"</a:t>
            </a:r>
          </a:p>
        </p:txBody>
      </p:sp>
      <p:sp>
        <p:nvSpPr>
          <p:cNvPr id="7" name="Rectangle 6"/>
          <p:cNvSpPr/>
          <p:nvPr/>
        </p:nvSpPr>
        <p:spPr>
          <a:xfrm>
            <a:off x="6815286" y="1125538"/>
            <a:ext cx="4767094" cy="62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4500"/>
              </a:lnSpc>
            </a:pPr>
            <a:r>
              <a:rPr lang="he-IL" sz="320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מה זה </a:t>
            </a:r>
            <a:r>
              <a:rPr lang="he-IL" sz="3600" b="1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סטרטאפ</a:t>
            </a:r>
            <a:r>
              <a:rPr lang="he-IL" sz="320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?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74" y="522801"/>
            <a:ext cx="1626796" cy="72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77428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735166" y="2349674"/>
            <a:ext cx="5240341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ts val="2200"/>
              </a:lnSpc>
              <a:spcBef>
                <a:spcPts val="2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צורך שאינו מקבל מענה בטכנולוגיה הקיימת</a:t>
            </a:r>
          </a:p>
        </p:txBody>
      </p:sp>
      <p:sp>
        <p:nvSpPr>
          <p:cNvPr id="7" name="Rectangle 6"/>
          <p:cNvSpPr/>
          <p:nvPr/>
        </p:nvSpPr>
        <p:spPr>
          <a:xfrm>
            <a:off x="1702718" y="1125538"/>
            <a:ext cx="9879662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4500"/>
              </a:lnSpc>
            </a:pPr>
            <a:r>
              <a:rPr lang="he-IL" sz="320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אז באמת... סטרטאפ צריך לענות על:</a:t>
            </a:r>
          </a:p>
        </p:txBody>
      </p:sp>
      <p:sp>
        <p:nvSpPr>
          <p:cNvPr id="6" name="Rectangle 5"/>
          <p:cNvSpPr/>
          <p:nvPr/>
        </p:nvSpPr>
        <p:spPr>
          <a:xfrm>
            <a:off x="966396" y="2354807"/>
            <a:ext cx="4713718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2200"/>
              </a:lnSpc>
              <a:spcBef>
                <a:spcPts val="2000"/>
              </a:spcBef>
              <a:buClr>
                <a:srgbClr val="ED1A3B"/>
              </a:buClr>
            </a:pPr>
            <a:r>
              <a:rPr lang="he-IL" sz="2000" b="1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[מי תולה כביסה?]</a:t>
            </a:r>
          </a:p>
        </p:txBody>
      </p:sp>
      <p:sp>
        <p:nvSpPr>
          <p:cNvPr id="8" name="Rectangle 7"/>
          <p:cNvSpPr/>
          <p:nvPr/>
        </p:nvSpPr>
        <p:spPr>
          <a:xfrm>
            <a:off x="966396" y="3289136"/>
            <a:ext cx="4713718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2200"/>
              </a:lnSpc>
              <a:spcBef>
                <a:spcPts val="3000"/>
              </a:spcBef>
              <a:buClr>
                <a:srgbClr val="ED1A3B"/>
              </a:buClr>
            </a:pPr>
            <a:r>
              <a:rPr lang="he-IL" sz="2000" b="1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[גט טקסי]</a:t>
            </a:r>
          </a:p>
        </p:txBody>
      </p:sp>
      <p:sp>
        <p:nvSpPr>
          <p:cNvPr id="9" name="Rectangle 8"/>
          <p:cNvSpPr/>
          <p:nvPr/>
        </p:nvSpPr>
        <p:spPr>
          <a:xfrm>
            <a:off x="966396" y="4293890"/>
            <a:ext cx="4713718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2200"/>
              </a:lnSpc>
              <a:spcBef>
                <a:spcPts val="3000"/>
              </a:spcBef>
              <a:buClr>
                <a:srgbClr val="ED1A3B"/>
              </a:buClr>
            </a:pPr>
            <a:r>
              <a:rPr lang="he-IL" sz="2000" b="1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[מי צריך מחשב אישי בבית? </a:t>
            </a:r>
            <a:r>
              <a:rPr lang="en-US" sz="2000" b="1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/>
            </a:r>
            <a:br>
              <a:rPr lang="en-US" sz="2000" b="1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</a:br>
            <a:r>
              <a:rPr lang="he-IL" sz="2000" b="1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ביל גייטס, מייסד מייקרוסופט]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35166" y="3264074"/>
            <a:ext cx="5240341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ts val="2200"/>
              </a:lnSpc>
              <a:spcBef>
                <a:spcPts val="3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 u="sng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תהליך</a:t>
            </a:r>
            <a:r>
              <a:rPr lang="he-IL" sz="200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 הקיים במציאות, אך הסטרטאפ משפר אותו קיצונית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35166" y="4293890"/>
            <a:ext cx="5240341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ts val="2200"/>
              </a:lnSpc>
              <a:spcBef>
                <a:spcPts val="3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צורך שאינו קיים במציאות והמצאתו יוצרת בעצמה את הצורך!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74" y="522801"/>
            <a:ext cx="1626796" cy="72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83602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02718" y="1125538"/>
            <a:ext cx="9879662" cy="1147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4500"/>
              </a:lnSpc>
            </a:pPr>
            <a:r>
              <a:rPr lang="he-IL" sz="240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שרשרת ערך</a:t>
            </a:r>
          </a:p>
          <a:p>
            <a:pPr algn="r" rtl="1">
              <a:lnSpc>
                <a:spcPts val="4000"/>
              </a:lnSpc>
            </a:pPr>
            <a:r>
              <a:rPr lang="he-IL" sz="320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קנאביס לצרכים רפואיים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74" y="522801"/>
            <a:ext cx="1626796" cy="72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239222" y="3088169"/>
            <a:ext cx="397264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4500"/>
              </a:lnSpc>
            </a:pPr>
            <a:r>
              <a:rPr lang="he-IL" sz="4000" b="1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סטרטאפ לאיזו חוליה בשרשרת?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53979667"/>
              </p:ext>
            </p:extLst>
          </p:nvPr>
        </p:nvGraphicFramePr>
        <p:xfrm>
          <a:off x="513359" y="522801"/>
          <a:ext cx="8810922" cy="5873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832716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3370" y="213774"/>
            <a:ext cx="9879662" cy="618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4500"/>
              </a:lnSpc>
            </a:pPr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בחירת השקעות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74" y="522801"/>
            <a:ext cx="1626796" cy="72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7039055" y="893182"/>
            <a:ext cx="4873977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ts val="2400"/>
              </a:lnSpc>
              <a:spcBef>
                <a:spcPts val="2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על איזו צורך היא עונה ? גיוון תיק השקעות, תעסוקה.</a:t>
            </a:r>
          </a:p>
          <a:p>
            <a:pPr marL="342900" indent="-342900" algn="r" rtl="1">
              <a:lnSpc>
                <a:spcPts val="2400"/>
              </a:lnSpc>
              <a:spcBef>
                <a:spcPts val="2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מי יוביל ?</a:t>
            </a:r>
          </a:p>
          <a:p>
            <a:pPr marL="342900" indent="-342900" algn="r" rtl="1">
              <a:lnSpc>
                <a:spcPts val="2400"/>
              </a:lnSpc>
              <a:spcBef>
                <a:spcPts val="3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שוק – </a:t>
            </a:r>
            <a:r>
              <a:rPr lang="en-US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B&amp;B  </a:t>
            </a: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 או </a:t>
            </a:r>
            <a:r>
              <a:rPr lang="en-US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B&amp;C</a:t>
            </a: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. אולי שניהם ?</a:t>
            </a:r>
          </a:p>
          <a:p>
            <a:pPr marL="342900" indent="-342900" algn="r" rtl="1">
              <a:lnSpc>
                <a:spcPts val="2400"/>
              </a:lnSpc>
              <a:spcBef>
                <a:spcPts val="3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מיהו הצוות? (</a:t>
            </a:r>
            <a:r>
              <a:rPr lang="he-IL" sz="2000" dirty="0" err="1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הכל</a:t>
            </a: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 תלוי באדם אחד?)</a:t>
            </a:r>
          </a:p>
          <a:p>
            <a:pPr marL="342900" indent="-342900" algn="r" rtl="1">
              <a:lnSpc>
                <a:spcPts val="2400"/>
              </a:lnSpc>
              <a:spcBef>
                <a:spcPts val="3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האם החברה חדשנית ?</a:t>
            </a:r>
          </a:p>
          <a:p>
            <a:pPr marL="342900" indent="-342900" algn="r" rtl="1">
              <a:lnSpc>
                <a:spcPts val="2400"/>
              </a:lnSpc>
              <a:spcBef>
                <a:spcPts val="3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האם הרכישה מכילה "מנועי פיתוח" 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28654" y="4996668"/>
            <a:ext cx="557781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ts val="2400"/>
              </a:lnSpc>
              <a:spcBef>
                <a:spcPts val="2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באיזו מידה הפתרון מתאים להיות גלובלי-עולמי?</a:t>
            </a:r>
          </a:p>
          <a:p>
            <a:pPr marL="342900" indent="-342900" algn="r" rtl="1">
              <a:lnSpc>
                <a:spcPts val="2400"/>
              </a:lnSpc>
              <a:spcBef>
                <a:spcPts val="3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כמה אנו מבינים בתחום?</a:t>
            </a:r>
          </a:p>
          <a:p>
            <a:pPr marL="342900" indent="-342900" algn="r" rtl="1">
              <a:lnSpc>
                <a:spcPts val="2400"/>
              </a:lnSpc>
              <a:spcBef>
                <a:spcPts val="3000"/>
              </a:spcBef>
              <a:buClr>
                <a:srgbClr val="ED1A3B"/>
              </a:buClr>
              <a:buFont typeface="Arial" panose="020B0604020202020204" pitchFamily="34" charset="0"/>
              <a:buChar char="◄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מהי שרשרת הערך בה החברה פועלת 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4BF215-FC5B-47D8-85FA-D249FC94126E}"/>
              </a:ext>
            </a:extLst>
          </p:cNvPr>
          <p:cNvSpPr/>
          <p:nvPr/>
        </p:nvSpPr>
        <p:spPr>
          <a:xfrm>
            <a:off x="1414686" y="1556791"/>
            <a:ext cx="4184209" cy="4452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2400"/>
              </a:lnSpc>
              <a:spcBef>
                <a:spcPts val="2000"/>
              </a:spcBef>
              <a:buClr>
                <a:srgbClr val="ED1A3B"/>
              </a:buClr>
            </a:pPr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מתחילים</a:t>
            </a:r>
            <a:r>
              <a:rPr lang="he-I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...</a:t>
            </a:r>
          </a:p>
          <a:p>
            <a:pPr marL="457200" indent="-457200" algn="r" rtl="1">
              <a:lnSpc>
                <a:spcPts val="2400"/>
              </a:lnSpc>
              <a:spcBef>
                <a:spcPts val="2000"/>
              </a:spcBef>
              <a:buClr>
                <a:srgbClr val="ED1A3B"/>
              </a:buClr>
              <a:buAutoNum type="arabicPeriod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מגדירים צורך, תחום, קונספט שיווקי, היקף השקעה, תשואה נדרשת.</a:t>
            </a:r>
          </a:p>
          <a:p>
            <a:pPr marL="457200" indent="-457200" algn="r" rtl="1">
              <a:lnSpc>
                <a:spcPts val="2400"/>
              </a:lnSpc>
              <a:spcBef>
                <a:spcPts val="2000"/>
              </a:spcBef>
              <a:buClr>
                <a:srgbClr val="ED1A3B"/>
              </a:buClr>
              <a:buAutoNum type="arabicPeriod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צוות מוביל.</a:t>
            </a:r>
          </a:p>
          <a:p>
            <a:pPr marL="457200" indent="-457200" algn="r" rtl="1">
              <a:lnSpc>
                <a:spcPts val="2400"/>
              </a:lnSpc>
              <a:spcBef>
                <a:spcPts val="2000"/>
              </a:spcBef>
              <a:buClr>
                <a:srgbClr val="ED1A3B"/>
              </a:buClr>
              <a:buAutoNum type="arabicPeriod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מיפוי יכולת ניהול.</a:t>
            </a:r>
          </a:p>
          <a:p>
            <a:pPr marL="457200" indent="-457200" algn="r" rtl="1">
              <a:lnSpc>
                <a:spcPts val="2400"/>
              </a:lnSpc>
              <a:spcBef>
                <a:spcPts val="2000"/>
              </a:spcBef>
              <a:buClr>
                <a:srgbClr val="ED1A3B"/>
              </a:buClr>
              <a:buAutoNum type="arabicPeriod"/>
            </a:pPr>
            <a:r>
              <a:rPr lang="he-IL" sz="2000" dirty="0"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בנק השקעות, ליווי העסקה, בחינת כדאיות, הצגה למקבלי החלטות.</a:t>
            </a:r>
          </a:p>
          <a:p>
            <a:pPr marL="457200" indent="-457200" algn="r" rtl="1">
              <a:lnSpc>
                <a:spcPts val="2400"/>
              </a:lnSpc>
              <a:spcBef>
                <a:spcPts val="2000"/>
              </a:spcBef>
              <a:buClr>
                <a:srgbClr val="ED1A3B"/>
              </a:buClr>
              <a:buAutoNum type="arabicPeriod"/>
            </a:pPr>
            <a:endParaRPr lang="he-IL" sz="2000" dirty="0">
              <a:latin typeface="Segoe UI Semilight" panose="020B0402040204020203" pitchFamily="34" charset="0"/>
              <a:ea typeface="Tahoma" panose="020B0604030504040204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49289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37"/>
          <a:stretch/>
        </p:blipFill>
        <p:spPr>
          <a:xfrm>
            <a:off x="-1" y="0"/>
            <a:ext cx="12190413" cy="688617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12190413" cy="6886178"/>
          </a:xfrm>
          <a:prstGeom prst="rect">
            <a:avLst/>
          </a:prstGeom>
          <a:gradFill flip="none" rotWithShape="1">
            <a:gsLst>
              <a:gs pos="36140">
                <a:srgbClr val="E0A0AE">
                  <a:alpha val="80000"/>
                </a:srgbClr>
              </a:gs>
              <a:gs pos="0">
                <a:srgbClr val="FF376D">
                  <a:alpha val="97000"/>
                </a:srgbClr>
              </a:gs>
              <a:gs pos="58000">
                <a:srgbClr val="D3CECB">
                  <a:alpha val="55000"/>
                </a:srgbClr>
              </a:gs>
              <a:gs pos="100000">
                <a:srgbClr val="D3CECB">
                  <a:alpha val="4000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599262" y="2774980"/>
            <a:ext cx="4767094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ts val="5000"/>
              </a:lnSpc>
            </a:pPr>
            <a:r>
              <a:rPr lang="he-IL" sz="4800" b="1">
                <a:solidFill>
                  <a:schemeClr val="bg1"/>
                </a:solidFill>
                <a:latin typeface="Segoe UI Semilight" panose="020B0402040204020203" pitchFamily="34" charset="0"/>
                <a:ea typeface="Tahoma" panose="020B0604030504040204" pitchFamily="34" charset="0"/>
                <a:cs typeface="Segoe UI Semilight" panose="020B0402040204020203" pitchFamily="34" charset="0"/>
              </a:rPr>
              <a:t>תודה רבה</a:t>
            </a:r>
            <a:endParaRPr lang="he-IL" sz="7200" b="1">
              <a:solidFill>
                <a:schemeClr val="bg1"/>
              </a:solidFill>
              <a:latin typeface="Segoe UI Semilight" panose="020B0402040204020203" pitchFamily="34" charset="0"/>
              <a:ea typeface="Tahoma" panose="020B0604030504040204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083554" y="3"/>
            <a:ext cx="161904" cy="1743600"/>
            <a:chOff x="10133346" y="3"/>
            <a:chExt cx="161904" cy="1743600"/>
          </a:xfrm>
          <a:solidFill>
            <a:schemeClr val="bg1"/>
          </a:solidFill>
        </p:grpSpPr>
        <p:grpSp>
          <p:nvGrpSpPr>
            <p:cNvPr id="9" name="Group 8"/>
            <p:cNvGrpSpPr/>
            <p:nvPr/>
          </p:nvGrpSpPr>
          <p:grpSpPr>
            <a:xfrm>
              <a:off x="10133346" y="3"/>
              <a:ext cx="161904" cy="1404036"/>
              <a:chOff x="514911" y="0"/>
              <a:chExt cx="121444" cy="1052783"/>
            </a:xfrm>
            <a:grpFill/>
          </p:grpSpPr>
          <p:sp>
            <p:nvSpPr>
              <p:cNvPr id="11" name="Freeform 12"/>
              <p:cNvSpPr>
                <a:spLocks noChangeAspect="1"/>
              </p:cNvSpPr>
              <p:nvPr userDrawn="1"/>
            </p:nvSpPr>
            <p:spPr bwMode="gray">
              <a:xfrm rot="10800000">
                <a:off x="514911" y="0"/>
                <a:ext cx="121444" cy="461963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0" y="456"/>
                  </a:cxn>
                  <a:cxn ang="0">
                    <a:pos x="120" y="456"/>
                  </a:cxn>
                  <a:cxn ang="0">
                    <a:pos x="120" y="0"/>
                  </a:cxn>
                  <a:cxn ang="0">
                    <a:pos x="0" y="85"/>
                  </a:cxn>
                </a:cxnLst>
                <a:rect l="0" t="0" r="r" b="b"/>
                <a:pathLst>
                  <a:path w="120" h="456">
                    <a:moveTo>
                      <a:pt x="0" y="85"/>
                    </a:moveTo>
                    <a:lnTo>
                      <a:pt x="0" y="456"/>
                    </a:lnTo>
                    <a:lnTo>
                      <a:pt x="120" y="456"/>
                    </a:lnTo>
                    <a:lnTo>
                      <a:pt x="120" y="0"/>
                    </a:lnTo>
                    <a:lnTo>
                      <a:pt x="0" y="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lIns="91427" tIns="45714" rIns="91427" bIns="45714"/>
              <a:lstStyle/>
              <a:p>
                <a:pPr algn="ctr">
                  <a:defRPr/>
                </a:pPr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Freeform 12"/>
              <p:cNvSpPr>
                <a:spLocks noChangeAspect="1"/>
              </p:cNvSpPr>
              <p:nvPr userDrawn="1"/>
            </p:nvSpPr>
            <p:spPr bwMode="gray">
              <a:xfrm rot="10800000">
                <a:off x="514911" y="346868"/>
                <a:ext cx="121444" cy="461963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0" y="456"/>
                  </a:cxn>
                  <a:cxn ang="0">
                    <a:pos x="120" y="456"/>
                  </a:cxn>
                  <a:cxn ang="0">
                    <a:pos x="120" y="0"/>
                  </a:cxn>
                  <a:cxn ang="0">
                    <a:pos x="0" y="85"/>
                  </a:cxn>
                </a:cxnLst>
                <a:rect l="0" t="0" r="r" b="b"/>
                <a:pathLst>
                  <a:path w="120" h="456">
                    <a:moveTo>
                      <a:pt x="0" y="85"/>
                    </a:moveTo>
                    <a:lnTo>
                      <a:pt x="0" y="456"/>
                    </a:lnTo>
                    <a:lnTo>
                      <a:pt x="120" y="456"/>
                    </a:lnTo>
                    <a:lnTo>
                      <a:pt x="120" y="0"/>
                    </a:lnTo>
                    <a:lnTo>
                      <a:pt x="0" y="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lIns="91427" tIns="45714" rIns="91427" bIns="45714"/>
              <a:lstStyle/>
              <a:p>
                <a:pPr algn="ctr">
                  <a:defRPr/>
                </a:pPr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Freeform 12"/>
              <p:cNvSpPr>
                <a:spLocks noChangeAspect="1"/>
              </p:cNvSpPr>
              <p:nvPr userDrawn="1"/>
            </p:nvSpPr>
            <p:spPr bwMode="gray">
              <a:xfrm rot="10800000">
                <a:off x="514911" y="590820"/>
                <a:ext cx="121444" cy="461963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0" y="456"/>
                  </a:cxn>
                  <a:cxn ang="0">
                    <a:pos x="120" y="456"/>
                  </a:cxn>
                  <a:cxn ang="0">
                    <a:pos x="120" y="0"/>
                  </a:cxn>
                  <a:cxn ang="0">
                    <a:pos x="0" y="85"/>
                  </a:cxn>
                </a:cxnLst>
                <a:rect l="0" t="0" r="r" b="b"/>
                <a:pathLst>
                  <a:path w="120" h="456">
                    <a:moveTo>
                      <a:pt x="0" y="85"/>
                    </a:moveTo>
                    <a:lnTo>
                      <a:pt x="0" y="456"/>
                    </a:lnTo>
                    <a:lnTo>
                      <a:pt x="120" y="456"/>
                    </a:lnTo>
                    <a:lnTo>
                      <a:pt x="120" y="0"/>
                    </a:lnTo>
                    <a:lnTo>
                      <a:pt x="0" y="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lIns="91427" tIns="45714" rIns="91427" bIns="45714"/>
              <a:lstStyle/>
              <a:p>
                <a:pPr algn="ctr">
                  <a:defRPr/>
                </a:pPr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" name="Freeform 12"/>
            <p:cNvSpPr>
              <a:spLocks noChangeAspect="1"/>
            </p:cNvSpPr>
            <p:nvPr userDrawn="1"/>
          </p:nvSpPr>
          <p:spPr bwMode="gray">
            <a:xfrm rot="10800000">
              <a:off x="10133346" y="1127510"/>
              <a:ext cx="161904" cy="616093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0" y="456"/>
                </a:cxn>
                <a:cxn ang="0">
                  <a:pos x="120" y="456"/>
                </a:cxn>
                <a:cxn ang="0">
                  <a:pos x="120" y="0"/>
                </a:cxn>
                <a:cxn ang="0">
                  <a:pos x="0" y="85"/>
                </a:cxn>
              </a:cxnLst>
              <a:rect l="0" t="0" r="r" b="b"/>
              <a:pathLst>
                <a:path w="120" h="456">
                  <a:moveTo>
                    <a:pt x="0" y="85"/>
                  </a:moveTo>
                  <a:lnTo>
                    <a:pt x="0" y="456"/>
                  </a:lnTo>
                  <a:lnTo>
                    <a:pt x="120" y="456"/>
                  </a:lnTo>
                  <a:lnTo>
                    <a:pt x="120" y="0"/>
                  </a:lnTo>
                  <a:lnTo>
                    <a:pt x="0" y="8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91427" tIns="45714" rIns="91427" bIns="45714"/>
            <a:lstStyle/>
            <a:p>
              <a:pPr algn="ctr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092439" y="4296457"/>
            <a:ext cx="161904" cy="2575692"/>
            <a:chOff x="10142231" y="4296457"/>
            <a:chExt cx="161904" cy="2575692"/>
          </a:xfrm>
          <a:solidFill>
            <a:schemeClr val="bg1"/>
          </a:solidFill>
        </p:grpSpPr>
        <p:grpSp>
          <p:nvGrpSpPr>
            <p:cNvPr id="15" name="Group 14"/>
            <p:cNvGrpSpPr/>
            <p:nvPr/>
          </p:nvGrpSpPr>
          <p:grpSpPr>
            <a:xfrm>
              <a:off x="10142231" y="4740912"/>
              <a:ext cx="161904" cy="2131237"/>
              <a:chOff x="9626415" y="4740912"/>
              <a:chExt cx="161904" cy="2131237"/>
            </a:xfrm>
            <a:grpFill/>
          </p:grpSpPr>
          <p:grpSp>
            <p:nvGrpSpPr>
              <p:cNvPr id="22" name="Group 3"/>
              <p:cNvGrpSpPr/>
              <p:nvPr/>
            </p:nvGrpSpPr>
            <p:grpSpPr>
              <a:xfrm>
                <a:off x="9626415" y="4845460"/>
                <a:ext cx="161904" cy="1089986"/>
                <a:chOff x="513955" y="4330963"/>
                <a:chExt cx="121444" cy="817300"/>
              </a:xfrm>
              <a:grpFill/>
            </p:grpSpPr>
            <p:sp>
              <p:nvSpPr>
                <p:cNvPr id="31" name="Freeform 30"/>
                <p:cNvSpPr>
                  <a:spLocks noChangeAspect="1"/>
                </p:cNvSpPr>
                <p:nvPr/>
              </p:nvSpPr>
              <p:spPr bwMode="gray">
                <a:xfrm>
                  <a:off x="513955" y="4330963"/>
                  <a:ext cx="121444" cy="461963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0" y="456"/>
                    </a:cxn>
                    <a:cxn ang="0">
                      <a:pos x="120" y="456"/>
                    </a:cxn>
                    <a:cxn ang="0">
                      <a:pos x="120" y="0"/>
                    </a:cxn>
                    <a:cxn ang="0">
                      <a:pos x="0" y="85"/>
                    </a:cxn>
                  </a:cxnLst>
                  <a:rect l="0" t="0" r="r" b="b"/>
                  <a:pathLst>
                    <a:path w="120" h="456">
                      <a:moveTo>
                        <a:pt x="0" y="85"/>
                      </a:moveTo>
                      <a:lnTo>
                        <a:pt x="0" y="456"/>
                      </a:lnTo>
                      <a:lnTo>
                        <a:pt x="120" y="456"/>
                      </a:lnTo>
                      <a:lnTo>
                        <a:pt x="120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1427" tIns="45714" rIns="91427" bIns="45714"/>
                <a:lstStyle/>
                <a:p>
                  <a:pPr algn="ctr"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" name="Freeform 31"/>
                <p:cNvSpPr>
                  <a:spLocks noChangeAspect="1"/>
                </p:cNvSpPr>
                <p:nvPr userDrawn="1"/>
              </p:nvSpPr>
              <p:spPr bwMode="gray">
                <a:xfrm>
                  <a:off x="513955" y="4561944"/>
                  <a:ext cx="121444" cy="461963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0" y="456"/>
                    </a:cxn>
                    <a:cxn ang="0">
                      <a:pos x="120" y="456"/>
                    </a:cxn>
                    <a:cxn ang="0">
                      <a:pos x="120" y="0"/>
                    </a:cxn>
                    <a:cxn ang="0">
                      <a:pos x="0" y="85"/>
                    </a:cxn>
                  </a:cxnLst>
                  <a:rect l="0" t="0" r="r" b="b"/>
                  <a:pathLst>
                    <a:path w="120" h="456">
                      <a:moveTo>
                        <a:pt x="0" y="85"/>
                      </a:moveTo>
                      <a:lnTo>
                        <a:pt x="0" y="456"/>
                      </a:lnTo>
                      <a:lnTo>
                        <a:pt x="120" y="456"/>
                      </a:lnTo>
                      <a:lnTo>
                        <a:pt x="120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1427" tIns="45714" rIns="91427" bIns="45714"/>
                <a:lstStyle/>
                <a:p>
                  <a:pPr algn="ctr"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" name="Freeform 32"/>
                <p:cNvSpPr>
                  <a:spLocks noChangeAspect="1"/>
                </p:cNvSpPr>
                <p:nvPr userDrawn="1"/>
              </p:nvSpPr>
              <p:spPr bwMode="gray">
                <a:xfrm>
                  <a:off x="513955" y="4686300"/>
                  <a:ext cx="121444" cy="461963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0" y="456"/>
                    </a:cxn>
                    <a:cxn ang="0">
                      <a:pos x="120" y="456"/>
                    </a:cxn>
                    <a:cxn ang="0">
                      <a:pos x="120" y="0"/>
                    </a:cxn>
                    <a:cxn ang="0">
                      <a:pos x="0" y="85"/>
                    </a:cxn>
                  </a:cxnLst>
                  <a:rect l="0" t="0" r="r" b="b"/>
                  <a:pathLst>
                    <a:path w="120" h="456">
                      <a:moveTo>
                        <a:pt x="0" y="85"/>
                      </a:moveTo>
                      <a:lnTo>
                        <a:pt x="0" y="456"/>
                      </a:lnTo>
                      <a:lnTo>
                        <a:pt x="120" y="456"/>
                      </a:lnTo>
                      <a:lnTo>
                        <a:pt x="120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1427" tIns="45714" rIns="91427" bIns="45714"/>
                <a:lstStyle/>
                <a:p>
                  <a:pPr algn="ctr"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9626415" y="4740912"/>
                <a:ext cx="161904" cy="2131237"/>
                <a:chOff x="2071115" y="4740912"/>
                <a:chExt cx="161904" cy="2131237"/>
              </a:xfrm>
              <a:grpFill/>
            </p:grpSpPr>
            <p:grpSp>
              <p:nvGrpSpPr>
                <p:cNvPr id="24" name="Group 3"/>
                <p:cNvGrpSpPr/>
                <p:nvPr/>
              </p:nvGrpSpPr>
              <p:grpSpPr>
                <a:xfrm>
                  <a:off x="2071115" y="5782163"/>
                  <a:ext cx="161904" cy="1089986"/>
                  <a:chOff x="513955" y="4330963"/>
                  <a:chExt cx="121444" cy="817300"/>
                </a:xfrm>
                <a:grpFill/>
              </p:grpSpPr>
              <p:sp>
                <p:nvSpPr>
                  <p:cNvPr id="28" name="Freeform 27"/>
                  <p:cNvSpPr>
                    <a:spLocks noChangeAspect="1"/>
                  </p:cNvSpPr>
                  <p:nvPr/>
                </p:nvSpPr>
                <p:spPr bwMode="gray">
                  <a:xfrm>
                    <a:off x="513955" y="4330963"/>
                    <a:ext cx="121444" cy="461963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0" y="456"/>
                      </a:cxn>
                      <a:cxn ang="0">
                        <a:pos x="120" y="456"/>
                      </a:cxn>
                      <a:cxn ang="0">
                        <a:pos x="120" y="0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120" h="456">
                        <a:moveTo>
                          <a:pt x="0" y="85"/>
                        </a:moveTo>
                        <a:lnTo>
                          <a:pt x="0" y="456"/>
                        </a:lnTo>
                        <a:lnTo>
                          <a:pt x="120" y="456"/>
                        </a:lnTo>
                        <a:lnTo>
                          <a:pt x="120" y="0"/>
                        </a:lnTo>
                        <a:lnTo>
                          <a:pt x="0" y="8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1427" tIns="45714" rIns="91427" bIns="45714"/>
                  <a:lstStyle/>
                  <a:p>
                    <a:pPr algn="ctr">
                      <a:defRPr/>
                    </a:pPr>
                    <a:endParaRPr lang="en-GB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9" name="Freeform 12"/>
                  <p:cNvSpPr>
                    <a:spLocks noChangeAspect="1"/>
                  </p:cNvSpPr>
                  <p:nvPr userDrawn="1"/>
                </p:nvSpPr>
                <p:spPr bwMode="gray">
                  <a:xfrm>
                    <a:off x="513955" y="4561944"/>
                    <a:ext cx="121444" cy="461963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0" y="456"/>
                      </a:cxn>
                      <a:cxn ang="0">
                        <a:pos x="120" y="456"/>
                      </a:cxn>
                      <a:cxn ang="0">
                        <a:pos x="120" y="0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120" h="456">
                        <a:moveTo>
                          <a:pt x="0" y="85"/>
                        </a:moveTo>
                        <a:lnTo>
                          <a:pt x="0" y="456"/>
                        </a:lnTo>
                        <a:lnTo>
                          <a:pt x="120" y="456"/>
                        </a:lnTo>
                        <a:lnTo>
                          <a:pt x="120" y="0"/>
                        </a:lnTo>
                        <a:lnTo>
                          <a:pt x="0" y="8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1427" tIns="45714" rIns="91427" bIns="45714"/>
                  <a:lstStyle/>
                  <a:p>
                    <a:pPr algn="ctr">
                      <a:defRPr/>
                    </a:pPr>
                    <a:endParaRPr lang="en-GB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30" name="Freeform 29"/>
                  <p:cNvSpPr>
                    <a:spLocks noChangeAspect="1"/>
                  </p:cNvSpPr>
                  <p:nvPr userDrawn="1"/>
                </p:nvSpPr>
                <p:spPr bwMode="gray">
                  <a:xfrm>
                    <a:off x="513955" y="4686300"/>
                    <a:ext cx="121444" cy="461963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0" y="456"/>
                      </a:cxn>
                      <a:cxn ang="0">
                        <a:pos x="120" y="456"/>
                      </a:cxn>
                      <a:cxn ang="0">
                        <a:pos x="120" y="0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120" h="456">
                        <a:moveTo>
                          <a:pt x="0" y="85"/>
                        </a:moveTo>
                        <a:lnTo>
                          <a:pt x="0" y="456"/>
                        </a:lnTo>
                        <a:lnTo>
                          <a:pt x="120" y="456"/>
                        </a:lnTo>
                        <a:lnTo>
                          <a:pt x="120" y="0"/>
                        </a:lnTo>
                        <a:lnTo>
                          <a:pt x="0" y="8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1427" tIns="45714" rIns="91427" bIns="45714"/>
                  <a:lstStyle/>
                  <a:p>
                    <a:pPr algn="ctr">
                      <a:defRPr/>
                    </a:pPr>
                    <a:endParaRPr lang="en-GB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25" name="Group 3"/>
                <p:cNvGrpSpPr/>
                <p:nvPr/>
              </p:nvGrpSpPr>
              <p:grpSpPr>
                <a:xfrm>
                  <a:off x="2071115" y="4740912"/>
                  <a:ext cx="161904" cy="781940"/>
                  <a:chOff x="513955" y="4561944"/>
                  <a:chExt cx="121444" cy="586319"/>
                </a:xfrm>
                <a:grpFill/>
              </p:grpSpPr>
              <p:sp>
                <p:nvSpPr>
                  <p:cNvPr id="26" name="Freeform 12"/>
                  <p:cNvSpPr>
                    <a:spLocks noChangeAspect="1"/>
                  </p:cNvSpPr>
                  <p:nvPr userDrawn="1"/>
                </p:nvSpPr>
                <p:spPr bwMode="gray">
                  <a:xfrm>
                    <a:off x="513955" y="4561944"/>
                    <a:ext cx="121444" cy="461963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0" y="456"/>
                      </a:cxn>
                      <a:cxn ang="0">
                        <a:pos x="120" y="456"/>
                      </a:cxn>
                      <a:cxn ang="0">
                        <a:pos x="120" y="0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120" h="456">
                        <a:moveTo>
                          <a:pt x="0" y="85"/>
                        </a:moveTo>
                        <a:lnTo>
                          <a:pt x="0" y="456"/>
                        </a:lnTo>
                        <a:lnTo>
                          <a:pt x="120" y="456"/>
                        </a:lnTo>
                        <a:lnTo>
                          <a:pt x="120" y="0"/>
                        </a:lnTo>
                        <a:lnTo>
                          <a:pt x="0" y="8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1427" tIns="45714" rIns="91427" bIns="45714"/>
                  <a:lstStyle/>
                  <a:p>
                    <a:pPr algn="ctr">
                      <a:defRPr/>
                    </a:pPr>
                    <a:endParaRPr lang="en-GB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7" name="Freeform 26"/>
                  <p:cNvSpPr>
                    <a:spLocks noChangeAspect="1"/>
                  </p:cNvSpPr>
                  <p:nvPr userDrawn="1"/>
                </p:nvSpPr>
                <p:spPr bwMode="gray">
                  <a:xfrm>
                    <a:off x="513955" y="4686300"/>
                    <a:ext cx="121444" cy="461963"/>
                  </a:xfrm>
                  <a:custGeom>
                    <a:avLst/>
                    <a:gdLst/>
                    <a:ahLst/>
                    <a:cxnLst>
                      <a:cxn ang="0">
                        <a:pos x="0" y="85"/>
                      </a:cxn>
                      <a:cxn ang="0">
                        <a:pos x="0" y="456"/>
                      </a:cxn>
                      <a:cxn ang="0">
                        <a:pos x="120" y="456"/>
                      </a:cxn>
                      <a:cxn ang="0">
                        <a:pos x="120" y="0"/>
                      </a:cxn>
                      <a:cxn ang="0">
                        <a:pos x="0" y="85"/>
                      </a:cxn>
                    </a:cxnLst>
                    <a:rect l="0" t="0" r="r" b="b"/>
                    <a:pathLst>
                      <a:path w="120" h="456">
                        <a:moveTo>
                          <a:pt x="0" y="85"/>
                        </a:moveTo>
                        <a:lnTo>
                          <a:pt x="0" y="456"/>
                        </a:lnTo>
                        <a:lnTo>
                          <a:pt x="120" y="456"/>
                        </a:lnTo>
                        <a:lnTo>
                          <a:pt x="120" y="0"/>
                        </a:lnTo>
                        <a:lnTo>
                          <a:pt x="0" y="8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 lIns="91427" tIns="45714" rIns="91427" bIns="45714"/>
                  <a:lstStyle/>
                  <a:p>
                    <a:pPr algn="ctr">
                      <a:defRPr/>
                    </a:pPr>
                    <a:endParaRPr lang="en-GB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142231" y="4296457"/>
              <a:ext cx="161904" cy="1552791"/>
              <a:chOff x="9626415" y="5319358"/>
              <a:chExt cx="161904" cy="1552791"/>
            </a:xfrm>
            <a:grpFill/>
          </p:grpSpPr>
          <p:sp>
            <p:nvSpPr>
              <p:cNvPr id="17" name="Freeform 16"/>
              <p:cNvSpPr>
                <a:spLocks noChangeAspect="1"/>
              </p:cNvSpPr>
              <p:nvPr userDrawn="1"/>
            </p:nvSpPr>
            <p:spPr bwMode="gray">
              <a:xfrm>
                <a:off x="9626415" y="5319358"/>
                <a:ext cx="161904" cy="616094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0" y="456"/>
                  </a:cxn>
                  <a:cxn ang="0">
                    <a:pos x="120" y="456"/>
                  </a:cxn>
                  <a:cxn ang="0">
                    <a:pos x="120" y="0"/>
                  </a:cxn>
                  <a:cxn ang="0">
                    <a:pos x="0" y="85"/>
                  </a:cxn>
                </a:cxnLst>
                <a:rect l="0" t="0" r="r" b="b"/>
                <a:pathLst>
                  <a:path w="120" h="456">
                    <a:moveTo>
                      <a:pt x="0" y="85"/>
                    </a:moveTo>
                    <a:lnTo>
                      <a:pt x="0" y="456"/>
                    </a:lnTo>
                    <a:lnTo>
                      <a:pt x="120" y="456"/>
                    </a:lnTo>
                    <a:lnTo>
                      <a:pt x="120" y="0"/>
                    </a:lnTo>
                    <a:lnTo>
                      <a:pt x="0" y="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lIns="91427" tIns="45714" rIns="91427" bIns="45714"/>
              <a:lstStyle/>
              <a:p>
                <a:pPr algn="ctr">
                  <a:defRPr/>
                </a:pPr>
                <a:endParaRPr lang="en-GB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8" name="Group 3"/>
              <p:cNvGrpSpPr/>
              <p:nvPr/>
            </p:nvGrpSpPr>
            <p:grpSpPr>
              <a:xfrm>
                <a:off x="9626415" y="5782163"/>
                <a:ext cx="161904" cy="1089986"/>
                <a:chOff x="513955" y="4330963"/>
                <a:chExt cx="121444" cy="817300"/>
              </a:xfrm>
              <a:grpFill/>
            </p:grpSpPr>
            <p:sp>
              <p:nvSpPr>
                <p:cNvPr id="19" name="Freeform 18"/>
                <p:cNvSpPr>
                  <a:spLocks noChangeAspect="1"/>
                </p:cNvSpPr>
                <p:nvPr/>
              </p:nvSpPr>
              <p:spPr bwMode="gray">
                <a:xfrm>
                  <a:off x="513955" y="4330963"/>
                  <a:ext cx="121444" cy="461963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0" y="456"/>
                    </a:cxn>
                    <a:cxn ang="0">
                      <a:pos x="120" y="456"/>
                    </a:cxn>
                    <a:cxn ang="0">
                      <a:pos x="120" y="0"/>
                    </a:cxn>
                    <a:cxn ang="0">
                      <a:pos x="0" y="85"/>
                    </a:cxn>
                  </a:cxnLst>
                  <a:rect l="0" t="0" r="r" b="b"/>
                  <a:pathLst>
                    <a:path w="120" h="456">
                      <a:moveTo>
                        <a:pt x="0" y="85"/>
                      </a:moveTo>
                      <a:lnTo>
                        <a:pt x="0" y="456"/>
                      </a:lnTo>
                      <a:lnTo>
                        <a:pt x="120" y="456"/>
                      </a:lnTo>
                      <a:lnTo>
                        <a:pt x="120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1427" tIns="45714" rIns="91427" bIns="45714"/>
                <a:lstStyle/>
                <a:p>
                  <a:pPr algn="ctr"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Freeform 12"/>
                <p:cNvSpPr>
                  <a:spLocks noChangeAspect="1"/>
                </p:cNvSpPr>
                <p:nvPr userDrawn="1"/>
              </p:nvSpPr>
              <p:spPr bwMode="gray">
                <a:xfrm>
                  <a:off x="513955" y="4561944"/>
                  <a:ext cx="121444" cy="461963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0" y="456"/>
                    </a:cxn>
                    <a:cxn ang="0">
                      <a:pos x="120" y="456"/>
                    </a:cxn>
                    <a:cxn ang="0">
                      <a:pos x="120" y="0"/>
                    </a:cxn>
                    <a:cxn ang="0">
                      <a:pos x="0" y="85"/>
                    </a:cxn>
                  </a:cxnLst>
                  <a:rect l="0" t="0" r="r" b="b"/>
                  <a:pathLst>
                    <a:path w="120" h="456">
                      <a:moveTo>
                        <a:pt x="0" y="85"/>
                      </a:moveTo>
                      <a:lnTo>
                        <a:pt x="0" y="456"/>
                      </a:lnTo>
                      <a:lnTo>
                        <a:pt x="120" y="456"/>
                      </a:lnTo>
                      <a:lnTo>
                        <a:pt x="120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1427" tIns="45714" rIns="91427" bIns="45714"/>
                <a:lstStyle/>
                <a:p>
                  <a:pPr algn="ctr"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" name="Freeform 20"/>
                <p:cNvSpPr>
                  <a:spLocks noChangeAspect="1"/>
                </p:cNvSpPr>
                <p:nvPr userDrawn="1"/>
              </p:nvSpPr>
              <p:spPr bwMode="gray">
                <a:xfrm>
                  <a:off x="513955" y="4686300"/>
                  <a:ext cx="121444" cy="461963"/>
                </a:xfrm>
                <a:custGeom>
                  <a:avLst/>
                  <a:gdLst/>
                  <a:ahLst/>
                  <a:cxnLst>
                    <a:cxn ang="0">
                      <a:pos x="0" y="85"/>
                    </a:cxn>
                    <a:cxn ang="0">
                      <a:pos x="0" y="456"/>
                    </a:cxn>
                    <a:cxn ang="0">
                      <a:pos x="120" y="456"/>
                    </a:cxn>
                    <a:cxn ang="0">
                      <a:pos x="120" y="0"/>
                    </a:cxn>
                    <a:cxn ang="0">
                      <a:pos x="0" y="85"/>
                    </a:cxn>
                  </a:cxnLst>
                  <a:rect l="0" t="0" r="r" b="b"/>
                  <a:pathLst>
                    <a:path w="120" h="456">
                      <a:moveTo>
                        <a:pt x="0" y="85"/>
                      </a:moveTo>
                      <a:lnTo>
                        <a:pt x="0" y="456"/>
                      </a:lnTo>
                      <a:lnTo>
                        <a:pt x="120" y="456"/>
                      </a:lnTo>
                      <a:lnTo>
                        <a:pt x="120" y="0"/>
                      </a:lnTo>
                      <a:lnTo>
                        <a:pt x="0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lIns="91427" tIns="45714" rIns="91427" bIns="45714"/>
                <a:lstStyle/>
                <a:p>
                  <a:pPr algn="ctr">
                    <a:defRPr/>
                  </a:pPr>
                  <a:endParaRPr lang="en-GB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22" y="891857"/>
            <a:ext cx="2298643" cy="1024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054725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4665</TotalTime>
  <Words>284</Words>
  <Application>Microsoft Office PowerPoint</Application>
  <PresentationFormat>מותאם אישית</PresentationFormat>
  <Paragraphs>45</Paragraphs>
  <Slides>7</Slides>
  <Notes>5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 UI Semilight</vt:lpstr>
      <vt:lpstr>Tahoma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BDO Ziv Haft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michaly</dc:creator>
  <cp:lastModifiedBy>Tzipora Danino</cp:lastModifiedBy>
  <cp:revision>623</cp:revision>
  <cp:lastPrinted>2017-09-11T17:32:06Z</cp:lastPrinted>
  <dcterms:created xsi:type="dcterms:W3CDTF">2009-12-14T14:07:27Z</dcterms:created>
  <dcterms:modified xsi:type="dcterms:W3CDTF">2021-01-24T09:56:03Z</dcterms:modified>
</cp:coreProperties>
</file>